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69" r:id="rId5"/>
    <p:sldId id="271" r:id="rId6"/>
    <p:sldId id="272" r:id="rId7"/>
    <p:sldId id="299" r:id="rId8"/>
    <p:sldId id="274" r:id="rId9"/>
    <p:sldId id="293" r:id="rId10"/>
    <p:sldId id="300" r:id="rId11"/>
    <p:sldId id="277" r:id="rId12"/>
    <p:sldId id="294" r:id="rId13"/>
    <p:sldId id="279" r:id="rId14"/>
    <p:sldId id="280" r:id="rId15"/>
    <p:sldId id="281" r:id="rId16"/>
    <p:sldId id="282" r:id="rId17"/>
    <p:sldId id="283" r:id="rId18"/>
    <p:sldId id="284" r:id="rId19"/>
    <p:sldId id="301" r:id="rId20"/>
    <p:sldId id="286" r:id="rId21"/>
    <p:sldId id="287" r:id="rId22"/>
    <p:sldId id="304" r:id="rId23"/>
    <p:sldId id="296" r:id="rId24"/>
    <p:sldId id="292" r:id="rId25"/>
    <p:sldId id="291" r:id="rId26"/>
    <p:sldId id="29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HS Greater Manchester Safeguarding Annual Report 2024/25" id="{035E7F1A-C736-4177-9266-1531AF350F63}">
          <p14:sldIdLst>
            <p14:sldId id="269"/>
          </p14:sldIdLst>
        </p14:section>
        <p14:section name="NHS Greater Manchester Key Demographics" id="{BC9E9004-8987-4A7E-AEC1-FA78F3AD5302}">
          <p14:sldIdLst>
            <p14:sldId id="271"/>
          </p14:sldIdLst>
        </p14:section>
        <p14:section name="Executive Summary" id="{0BC98033-F4BE-4E36-A937-020BA650DAEB}">
          <p14:sldIdLst>
            <p14:sldId id="272"/>
          </p14:sldIdLst>
        </p14:section>
        <p14:section name="Forward and Introduction" id="{C27DF967-B03D-4347-BF93-C9CDF5C17176}">
          <p14:sldIdLst>
            <p14:sldId id="299"/>
          </p14:sldIdLst>
        </p14:section>
        <p14:section name="NHS GM Safeguarding Governance Arrangements" id="{EA6D8B9B-36D5-4AD8-B876-F6E5B22BD3FA}">
          <p14:sldIdLst>
            <p14:sldId id="274"/>
          </p14:sldIdLst>
        </p14:section>
        <p14:section name="Safeguarding Legislation" id="{A57B12D8-E348-455E-AD4B-4B318CAB6D63}">
          <p14:sldIdLst>
            <p14:sldId id="293"/>
          </p14:sldIdLst>
        </p14:section>
        <p14:section name="GM Safeguarding Children Partnerships, Adult Safeguarding Boards," id="{4401F0B7-D36D-4099-BACF-F29EA7CBC925}">
          <p14:sldIdLst>
            <p14:sldId id="300"/>
          </p14:sldIdLst>
        </p14:section>
        <p14:section name="Safeguarding Assurance" id="{DA72DBE8-A700-4ED8-9206-F50B1D9CD40C}">
          <p14:sldIdLst>
            <p14:sldId id="277"/>
          </p14:sldIdLst>
        </p14:section>
        <p14:section name="Safeguarding Statutory Reviews" id="{D95908D0-7B05-4DF3-942B-45E516F1993C}">
          <p14:sldIdLst>
            <p14:sldId id="294"/>
            <p14:sldId id="279"/>
          </p14:sldIdLst>
        </p14:section>
        <p14:section name="Domestic Abuse" id="{3D35EE1A-EF86-4872-9D57-0D652B4D8E83}">
          <p14:sldIdLst>
            <p14:sldId id="280"/>
          </p14:sldIdLst>
        </p14:section>
        <p14:section name="Serious Violence Duty" id="{42FA07D1-11B6-4A9F-8E87-BBC2D8521E3D}">
          <p14:sldIdLst>
            <p14:sldId id="281"/>
          </p14:sldIdLst>
        </p14:section>
        <p14:section name="Prevent" id="{19F50E1A-011E-41AF-9627-5C7800565C01}">
          <p14:sldIdLst>
            <p14:sldId id="282"/>
          </p14:sldIdLst>
        </p14:section>
        <p14:section name="Looked After Children and Care Leavers" id="{71B1077D-E885-4522-8FD2-62C9D88E4DD0}">
          <p14:sldIdLst>
            <p14:sldId id="283"/>
          </p14:sldIdLst>
        </p14:section>
        <p14:section name="Mental Capacity Act" id="{168B9EB6-D04A-4B9F-8834-5990BA6F6C8F}">
          <p14:sldIdLst>
            <p14:sldId id="284"/>
          </p14:sldIdLst>
        </p14:section>
        <p14:section name="Child Deaths" id="{5A762D66-8297-476B-8AE8-ACF533920BA2}">
          <p14:sldIdLst>
            <p14:sldId id="301"/>
          </p14:sldIdLst>
        </p14:section>
        <p14:section name="Child Protection Information System" id="{B17871BE-8F59-4E4C-9FC7-CF1D26B49DC9}">
          <p14:sldIdLst>
            <p14:sldId id="286"/>
          </p14:sldIdLst>
        </p14:section>
        <p14:section name="Modern Day Slavery" id="{BFF31C73-CC0F-4138-AC48-668B3FD2B399}">
          <p14:sldIdLst>
            <p14:sldId id="287"/>
            <p14:sldId id="304"/>
          </p14:sldIdLst>
        </p14:section>
        <p14:section name="NHS GM Safeguarding Priorities 2025-26" id="{AB7B6F41-8447-426E-A873-CFB18A842861}">
          <p14:sldIdLst>
            <p14:sldId id="296"/>
          </p14:sldIdLst>
        </p14:section>
        <p14:section name="Glossary" id="{ECE4AE90-0797-46C9-A5DB-A701CEADC6B5}">
          <p14:sldIdLst>
            <p14:sldId id="292"/>
          </p14:sldIdLst>
        </p14:section>
        <p14:section name="Appendix" id="{078C7947-A2DC-48AA-AA53-372E496D1425}">
          <p14:sldIdLst>
            <p14:sldId id="291"/>
            <p14:sldId id="29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23AE54-DAC1-D4FC-D679-BD46C0DBC218}" name="HIRST, Natasha (NHS GREATER MANCHESTER INTEGRATED CARE BOARD)" initials="NH" userId="S::natasha.hirst@nhs.net::aa50c760-5498-4682-9e41-ec2b32516898" providerId="AD"/>
  <p188:author id="{C6A6115D-95B0-B798-5AF5-8ACB17F1E989}" name="TORKINGTON-HALSTEAD, Sarah (NHS GREATER MANCHESTER ICB - 01W)" initials="T0" userId="S::s.torkington-halstead@nhs.net::8679c6e7-8e08-4c4a-84c4-598f2141c76a" providerId="AD"/>
  <p188:author id="{6C39BBF7-8E3E-9A27-B83A-D347874EB230}" name="LEONARD, Victoria (NHS GREATER MANCHESTER ICB - 01Y)" initials="L0" userId="S::victoria.leonard3@nhs.net::756d58b0-0116-4f82-8636-e8b4010c30a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7A5"/>
    <a:srgbClr val="FCB713"/>
    <a:srgbClr val="EBA903"/>
    <a:srgbClr val="829BAD"/>
    <a:srgbClr val="415464"/>
    <a:srgbClr val="425565"/>
    <a:srgbClr val="E6007E"/>
    <a:srgbClr val="3E5F73"/>
    <a:srgbClr val="E7EC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0EB91C-2632-462F-B7BF-F8E13C4BC69B}" v="426" dt="2025-07-24T19:39:47.710"/>
    <p1510:client id="{D2EB3B32-0900-4CB7-B891-7386D0D81CAC}" v="1236" dt="2025-07-25T08:12:59.736"/>
    <p1510:client id="{F24B61C1-9958-4FDA-993E-8920FC886728}" v="4103" dt="2025-07-24T16:06:35.1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61" d="100"/>
          <a:sy n="61" d="100"/>
        </p:scale>
        <p:origin x="1074"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aghm2clus01\CIFS_EXT_ICS_ICB\Redirected_Folders\natasha.hirst\Downloads\QOP_SSI_20250330T22361400%20(2).csv"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GM</a:t>
            </a:r>
            <a:r>
              <a:rPr lang="en-GB" baseline="0" dirty="0"/>
              <a:t> Statutory Review Activity 2024/2025</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clustered"/>
        <c:varyColors val="0"/>
        <c:ser>
          <c:idx val="0"/>
          <c:order val="0"/>
          <c:tx>
            <c:strRef>
              <c:f>Sheet3!$C$2</c:f>
              <c:strCache>
                <c:ptCount val="1"/>
                <c:pt idx="0">
                  <c:v>Opened During 2024/25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Sheet3!$B$3:$B$7</c:f>
              <c:strCache>
                <c:ptCount val="5"/>
                <c:pt idx="0">
                  <c:v>Child Safeguarding Practice Review</c:v>
                </c:pt>
                <c:pt idx="1">
                  <c:v>Domestic Homicide Review</c:v>
                </c:pt>
                <c:pt idx="2">
                  <c:v>Rapid Review (Child)</c:v>
                </c:pt>
                <c:pt idx="3">
                  <c:v>Safeguarding Adult Review</c:v>
                </c:pt>
                <c:pt idx="4">
                  <c:v>Total</c:v>
                </c:pt>
              </c:strCache>
            </c:strRef>
          </c:cat>
          <c:val>
            <c:numRef>
              <c:f>Sheet3!$C$3:$C$7</c:f>
              <c:numCache>
                <c:formatCode>General</c:formatCode>
                <c:ptCount val="5"/>
                <c:pt idx="0">
                  <c:v>7</c:v>
                </c:pt>
                <c:pt idx="1">
                  <c:v>7</c:v>
                </c:pt>
                <c:pt idx="2">
                  <c:v>18</c:v>
                </c:pt>
                <c:pt idx="3">
                  <c:v>13</c:v>
                </c:pt>
                <c:pt idx="4">
                  <c:v>45</c:v>
                </c:pt>
              </c:numCache>
            </c:numRef>
          </c:val>
          <c:extLst>
            <c:ext xmlns:c16="http://schemas.microsoft.com/office/drawing/2014/chart" uri="{C3380CC4-5D6E-409C-BE32-E72D297353CC}">
              <c16:uniqueId val="{00000000-F289-46DD-AFA9-9DA13B12E3FD}"/>
            </c:ext>
          </c:extLst>
        </c:ser>
        <c:ser>
          <c:idx val="1"/>
          <c:order val="1"/>
          <c:tx>
            <c:strRef>
              <c:f>Sheet3!$D$2</c:f>
              <c:strCache>
                <c:ptCount val="1"/>
                <c:pt idx="0">
                  <c:v>Closed/Published During 2024/25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Sheet3!$B$3:$B$7</c:f>
              <c:strCache>
                <c:ptCount val="5"/>
                <c:pt idx="0">
                  <c:v>Child Safeguarding Practice Review</c:v>
                </c:pt>
                <c:pt idx="1">
                  <c:v>Domestic Homicide Review</c:v>
                </c:pt>
                <c:pt idx="2">
                  <c:v>Rapid Review (Child)</c:v>
                </c:pt>
                <c:pt idx="3">
                  <c:v>Safeguarding Adult Review</c:v>
                </c:pt>
                <c:pt idx="4">
                  <c:v>Total</c:v>
                </c:pt>
              </c:strCache>
            </c:strRef>
          </c:cat>
          <c:val>
            <c:numRef>
              <c:f>Sheet3!$D$3:$D$7</c:f>
              <c:numCache>
                <c:formatCode>General</c:formatCode>
                <c:ptCount val="5"/>
                <c:pt idx="0">
                  <c:v>3</c:v>
                </c:pt>
                <c:pt idx="1">
                  <c:v>8</c:v>
                </c:pt>
                <c:pt idx="2">
                  <c:v>15</c:v>
                </c:pt>
                <c:pt idx="3">
                  <c:v>21</c:v>
                </c:pt>
                <c:pt idx="4">
                  <c:v>47</c:v>
                </c:pt>
              </c:numCache>
            </c:numRef>
          </c:val>
          <c:extLst>
            <c:ext xmlns:c16="http://schemas.microsoft.com/office/drawing/2014/chart" uri="{C3380CC4-5D6E-409C-BE32-E72D297353CC}">
              <c16:uniqueId val="{00000001-F289-46DD-AFA9-9DA13B12E3FD}"/>
            </c:ext>
          </c:extLst>
        </c:ser>
        <c:ser>
          <c:idx val="2"/>
          <c:order val="2"/>
          <c:tx>
            <c:strRef>
              <c:f>Sheet3!$E$2</c:f>
              <c:strCache>
                <c:ptCount val="1"/>
                <c:pt idx="0">
                  <c:v>No. Open Reviews at end of 2024/25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Sheet3!$B$3:$B$7</c:f>
              <c:strCache>
                <c:ptCount val="5"/>
                <c:pt idx="0">
                  <c:v>Child Safeguarding Practice Review</c:v>
                </c:pt>
                <c:pt idx="1">
                  <c:v>Domestic Homicide Review</c:v>
                </c:pt>
                <c:pt idx="2">
                  <c:v>Rapid Review (Child)</c:v>
                </c:pt>
                <c:pt idx="3">
                  <c:v>Safeguarding Adult Review</c:v>
                </c:pt>
                <c:pt idx="4">
                  <c:v>Total</c:v>
                </c:pt>
              </c:strCache>
            </c:strRef>
          </c:cat>
          <c:val>
            <c:numRef>
              <c:f>Sheet3!$E$3:$E$7</c:f>
              <c:numCache>
                <c:formatCode>General</c:formatCode>
                <c:ptCount val="5"/>
                <c:pt idx="0">
                  <c:v>30</c:v>
                </c:pt>
                <c:pt idx="1">
                  <c:v>33</c:v>
                </c:pt>
                <c:pt idx="2">
                  <c:v>3</c:v>
                </c:pt>
                <c:pt idx="3">
                  <c:v>25</c:v>
                </c:pt>
                <c:pt idx="4">
                  <c:v>92</c:v>
                </c:pt>
              </c:numCache>
            </c:numRef>
          </c:val>
          <c:extLst>
            <c:ext xmlns:c16="http://schemas.microsoft.com/office/drawing/2014/chart" uri="{C3380CC4-5D6E-409C-BE32-E72D297353CC}">
              <c16:uniqueId val="{00000002-F289-46DD-AFA9-9DA13B12E3FD}"/>
            </c:ext>
          </c:extLst>
        </c:ser>
        <c:dLbls>
          <c:dLblPos val="outEnd"/>
          <c:showLegendKey val="0"/>
          <c:showVal val="1"/>
          <c:showCatName val="0"/>
          <c:showSerName val="0"/>
          <c:showPercent val="0"/>
          <c:showBubbleSize val="0"/>
        </c:dLbls>
        <c:gapWidth val="219"/>
        <c:overlap val="-27"/>
        <c:axId val="519772047"/>
        <c:axId val="519778287"/>
      </c:barChart>
      <c:catAx>
        <c:axId val="519772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9778287"/>
        <c:crosses val="autoZero"/>
        <c:auto val="1"/>
        <c:lblAlgn val="ctr"/>
        <c:lblOffset val="100"/>
        <c:noMultiLvlLbl val="0"/>
      </c:catAx>
      <c:valAx>
        <c:axId val="5197782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97720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3E5F73"/>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hyperlink" Target="https://www.legislation.gov.uk/ukpga/2022/31/contents/enacted" TargetMode="External"/><Relationship Id="rId13" Type="http://schemas.openxmlformats.org/officeDocument/2006/relationships/hyperlink" Target="https://www.gov.uk/government/publications/the-nhs-constitution-for-england/the-nhs-constitution-for-england" TargetMode="External"/><Relationship Id="rId18" Type="http://schemas.openxmlformats.org/officeDocument/2006/relationships/hyperlink" Target="https://www.gov.uk/government/publications/prevent-duty-guidance" TargetMode="External"/><Relationship Id="rId3" Type="http://schemas.openxmlformats.org/officeDocument/2006/relationships/hyperlink" Target="https://www.legislation.gov.uk/ukpga/2017/16/contents" TargetMode="External"/><Relationship Id="rId7" Type="http://schemas.openxmlformats.org/officeDocument/2006/relationships/hyperlink" Target="https://www.legislation.gov.uk/ukpga/2022/31/contents" TargetMode="External"/><Relationship Id="rId12" Type="http://schemas.openxmlformats.org/officeDocument/2006/relationships/hyperlink" Target="https://www.legislation.gov.uk/ukpga/2014/6/contents" TargetMode="External"/><Relationship Id="rId17" Type="http://schemas.openxmlformats.org/officeDocument/2006/relationships/hyperlink" Target="https://www.legislation.gov.uk/ukpga/1998/42/contents" TargetMode="External"/><Relationship Id="rId2" Type="http://schemas.openxmlformats.org/officeDocument/2006/relationships/hyperlink" Target="https://www.legislation.gov.uk/ukpga/2004/31/contents" TargetMode="External"/><Relationship Id="rId16" Type="http://schemas.openxmlformats.org/officeDocument/2006/relationships/hyperlink" Target="https://www.legislation.gov.uk/ukpga/2005/9/contents" TargetMode="External"/><Relationship Id="rId1" Type="http://schemas.openxmlformats.org/officeDocument/2006/relationships/hyperlink" Target="https://www.legislation.gov.uk/ukpga/1989/41/contents" TargetMode="External"/><Relationship Id="rId6" Type="http://schemas.openxmlformats.org/officeDocument/2006/relationships/hyperlink" Target="https://www.legislation.gov.uk/ukpga/2015/30/contents" TargetMode="External"/><Relationship Id="rId11" Type="http://schemas.openxmlformats.org/officeDocument/2006/relationships/hyperlink" Target="https://www.legislation.gov.uk/ukpga/2007/12/contents" TargetMode="External"/><Relationship Id="rId5" Type="http://schemas.openxmlformats.org/officeDocument/2006/relationships/hyperlink" Target="https://www.legislation.gov.uk/ukpga/2021/17/contents" TargetMode="External"/><Relationship Id="rId15" Type="http://schemas.openxmlformats.org/officeDocument/2006/relationships/hyperlink" Target="https://www.legislation.gov.uk/ukpga/2014/23/contents" TargetMode="External"/><Relationship Id="rId10" Type="http://schemas.openxmlformats.org/officeDocument/2006/relationships/hyperlink" Target="https://www.legislation.gov.uk/ukpga/1983/20/contents" TargetMode="External"/><Relationship Id="rId4" Type="http://schemas.openxmlformats.org/officeDocument/2006/relationships/hyperlink" Target="https://www.legislation.gov.uk/ukpga/2015/9/contents" TargetMode="External"/><Relationship Id="rId9" Type="http://schemas.openxmlformats.org/officeDocument/2006/relationships/hyperlink" Target="https://www.gov.uk/government/publications/working-together-to-safeguard-children--2" TargetMode="External"/><Relationship Id="rId14" Type="http://schemas.openxmlformats.org/officeDocument/2006/relationships/hyperlink" Target="https://www.legislation.gov.uk/ukpga/2015/6/contents" TargetMode="External"/></Relationships>
</file>

<file path=ppt/diagrams/_rels/drawing1.xml.rels><?xml version="1.0" encoding="UTF-8" standalone="yes"?>
<Relationships xmlns="http://schemas.openxmlformats.org/package/2006/relationships"><Relationship Id="rId8" Type="http://schemas.openxmlformats.org/officeDocument/2006/relationships/hyperlink" Target="https://www.legislation.gov.uk/ukpga/2021/17/contents" TargetMode="External"/><Relationship Id="rId13" Type="http://schemas.openxmlformats.org/officeDocument/2006/relationships/hyperlink" Target="https://www.legislation.gov.uk/ukpga/2015/30/contents" TargetMode="External"/><Relationship Id="rId3" Type="http://schemas.openxmlformats.org/officeDocument/2006/relationships/hyperlink" Target="https://www.gov.uk/government/publications/working-together-to-safeguard-children--2" TargetMode="External"/><Relationship Id="rId7" Type="http://schemas.openxmlformats.org/officeDocument/2006/relationships/hyperlink" Target="https://www.legislation.gov.uk/ukpga/2015/9/contents" TargetMode="External"/><Relationship Id="rId12" Type="http://schemas.openxmlformats.org/officeDocument/2006/relationships/hyperlink" Target="https://www.legislation.gov.uk/ukpga/2007/12/contents" TargetMode="External"/><Relationship Id="rId17" Type="http://schemas.openxmlformats.org/officeDocument/2006/relationships/hyperlink" Target="https://www.gov.uk/government/publications/prevent-duty-guidance" TargetMode="External"/><Relationship Id="rId2" Type="http://schemas.openxmlformats.org/officeDocument/2006/relationships/hyperlink" Target="https://www.legislation.gov.uk/ukpga/2004/31/contents" TargetMode="External"/><Relationship Id="rId16" Type="http://schemas.openxmlformats.org/officeDocument/2006/relationships/hyperlink" Target="https://www.legislation.gov.uk/ukpga/2005/9/contents" TargetMode="External"/><Relationship Id="rId1" Type="http://schemas.openxmlformats.org/officeDocument/2006/relationships/hyperlink" Target="https://www.legislation.gov.uk/ukpga/1989/41/contents" TargetMode="External"/><Relationship Id="rId6" Type="http://schemas.openxmlformats.org/officeDocument/2006/relationships/hyperlink" Target="https://www.legislation.gov.uk/ukpga/2015/6/contents" TargetMode="External"/><Relationship Id="rId11" Type="http://schemas.openxmlformats.org/officeDocument/2006/relationships/hyperlink" Target="https://www.legislation.gov.uk/ukpga/1983/20/contents" TargetMode="External"/><Relationship Id="rId5" Type="http://schemas.openxmlformats.org/officeDocument/2006/relationships/hyperlink" Target="https://www.legislation.gov.uk/ukpga/2017/16/contents" TargetMode="External"/><Relationship Id="rId15" Type="http://schemas.openxmlformats.org/officeDocument/2006/relationships/hyperlink" Target="https://www.legislation.gov.uk/ukpga/1998/42/contents" TargetMode="External"/><Relationship Id="rId10" Type="http://schemas.openxmlformats.org/officeDocument/2006/relationships/hyperlink" Target="https://www.legislation.gov.uk/ukpga/2014/6/contents" TargetMode="External"/><Relationship Id="rId4" Type="http://schemas.openxmlformats.org/officeDocument/2006/relationships/hyperlink" Target="https://www.legislation.gov.uk/ukpga/2022/31/contents" TargetMode="External"/><Relationship Id="rId9" Type="http://schemas.openxmlformats.org/officeDocument/2006/relationships/hyperlink" Target="https://www.gov.uk/government/publications/the-nhs-constitution-for-england/the-nhs-constitution-for-england" TargetMode="External"/><Relationship Id="rId14" Type="http://schemas.openxmlformats.org/officeDocument/2006/relationships/hyperlink" Target="https://www.legislation.gov.uk/ukpga/2014/23/contents" TargetMode="Externa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AA0F53-E74B-40CD-8FBD-7503F81F7A43}" type="doc">
      <dgm:prSet loTypeId="urn:microsoft.com/office/officeart/2005/8/layout/default" loCatId="list" qsTypeId="urn:microsoft.com/office/officeart/2005/8/quickstyle/3d1" qsCatId="3D" csTypeId="urn:microsoft.com/office/officeart/2005/8/colors/accent3_2" csCatId="accent3" phldr="1"/>
      <dgm:spPr/>
      <dgm:t>
        <a:bodyPr/>
        <a:lstStyle/>
        <a:p>
          <a:endParaRPr lang="en-GB"/>
        </a:p>
      </dgm:t>
    </dgm:pt>
    <dgm:pt modelId="{174C71E5-4209-4174-B56D-51E81FB568FE}">
      <dgm:prSet phldrT="[Text]" custT="1"/>
      <dgm:spPr/>
      <dgm:t>
        <a:bodyPr/>
        <a:lstStyle/>
        <a:p>
          <a:r>
            <a:rPr lang="en-GB" sz="2000" dirty="0"/>
            <a:t>Children Act </a:t>
          </a:r>
          <a:r>
            <a:rPr lang="en-GB" sz="2000" dirty="0">
              <a:hlinkClick xmlns:r="http://schemas.openxmlformats.org/officeDocument/2006/relationships" r:id="rId1">
                <a:extLst>
                  <a:ext uri="{A12FA001-AC4F-418D-AE19-62706E023703}">
                    <ahyp:hlinkClr xmlns:ahyp="http://schemas.microsoft.com/office/drawing/2018/hyperlinkcolor" val="tx"/>
                  </a:ext>
                </a:extLst>
              </a:hlinkClick>
            </a:rPr>
            <a:t>1989</a:t>
          </a:r>
          <a:r>
            <a:rPr lang="en-GB" sz="2000" dirty="0"/>
            <a:t>, </a:t>
          </a:r>
          <a:r>
            <a:rPr lang="en-GB" sz="2000" dirty="0">
              <a:hlinkClick xmlns:r="http://schemas.openxmlformats.org/officeDocument/2006/relationships" r:id="rId2">
                <a:extLst>
                  <a:ext uri="{A12FA001-AC4F-418D-AE19-62706E023703}">
                    <ahyp:hlinkClr xmlns:ahyp="http://schemas.microsoft.com/office/drawing/2018/hyperlinkcolor" val="tx"/>
                  </a:ext>
                </a:extLst>
              </a:hlinkClick>
            </a:rPr>
            <a:t>2004</a:t>
          </a:r>
          <a:endParaRPr lang="en-GB" sz="2000" dirty="0"/>
        </a:p>
      </dgm:t>
    </dgm:pt>
    <dgm:pt modelId="{9BF9BC37-BD97-4E8C-A754-46E3C6C4E36E}" type="parTrans" cxnId="{1DCA5F7D-A69B-4E8A-A260-A73478060389}">
      <dgm:prSet/>
      <dgm:spPr/>
      <dgm:t>
        <a:bodyPr/>
        <a:lstStyle/>
        <a:p>
          <a:endParaRPr lang="en-GB">
            <a:solidFill>
              <a:schemeClr val="tx1"/>
            </a:solidFill>
          </a:endParaRPr>
        </a:p>
      </dgm:t>
    </dgm:pt>
    <dgm:pt modelId="{69E6D3D1-649B-472E-AB5B-9D5403464F61}" type="sibTrans" cxnId="{1DCA5F7D-A69B-4E8A-A260-A73478060389}">
      <dgm:prSet/>
      <dgm:spPr/>
      <dgm:t>
        <a:bodyPr/>
        <a:lstStyle/>
        <a:p>
          <a:endParaRPr lang="en-GB">
            <a:solidFill>
              <a:schemeClr val="tx1"/>
            </a:solidFill>
          </a:endParaRPr>
        </a:p>
      </dgm:t>
    </dgm:pt>
    <dgm:pt modelId="{0E081A42-8489-4988-8FF9-AA211F0C3351}">
      <dgm:prSet phldrT="[Text]"/>
      <dgm:spPr/>
      <dgm:t>
        <a:bodyPr/>
        <a:lstStyle/>
        <a:p>
          <a:r>
            <a:rPr lang="en-GB" dirty="0">
              <a:hlinkClick xmlns:r="http://schemas.openxmlformats.org/officeDocument/2006/relationships" r:id="rId3">
                <a:extLst>
                  <a:ext uri="{A12FA001-AC4F-418D-AE19-62706E023703}">
                    <ahyp:hlinkClr xmlns:ahyp="http://schemas.microsoft.com/office/drawing/2018/hyperlinkcolor" val="tx"/>
                  </a:ext>
                </a:extLst>
              </a:hlinkClick>
            </a:rPr>
            <a:t>Children and Social Work Act 2017</a:t>
          </a:r>
          <a:endParaRPr lang="en-GB" dirty="0"/>
        </a:p>
      </dgm:t>
    </dgm:pt>
    <dgm:pt modelId="{8EE275B3-34F2-4EE3-BF86-44399AF51F34}" type="parTrans" cxnId="{A90016B8-1568-4EF8-A1A0-EE4629EAA271}">
      <dgm:prSet/>
      <dgm:spPr/>
      <dgm:t>
        <a:bodyPr/>
        <a:lstStyle/>
        <a:p>
          <a:endParaRPr lang="en-GB">
            <a:solidFill>
              <a:schemeClr val="tx1"/>
            </a:solidFill>
          </a:endParaRPr>
        </a:p>
      </dgm:t>
    </dgm:pt>
    <dgm:pt modelId="{5053E5F8-C3BE-49D4-8DD0-9305BB985264}" type="sibTrans" cxnId="{A90016B8-1568-4EF8-A1A0-EE4629EAA271}">
      <dgm:prSet/>
      <dgm:spPr/>
      <dgm:t>
        <a:bodyPr/>
        <a:lstStyle/>
        <a:p>
          <a:endParaRPr lang="en-GB">
            <a:solidFill>
              <a:schemeClr val="tx1"/>
            </a:solidFill>
          </a:endParaRPr>
        </a:p>
      </dgm:t>
    </dgm:pt>
    <dgm:pt modelId="{0A63E59E-AFE3-48B3-9BBA-0D67B3A63A8F}">
      <dgm:prSet phldrT="[Text]"/>
      <dgm:spPr/>
      <dgm:t>
        <a:bodyPr/>
        <a:lstStyle/>
        <a:p>
          <a:r>
            <a:rPr lang="en-GB" dirty="0">
              <a:hlinkClick xmlns:r="http://schemas.openxmlformats.org/officeDocument/2006/relationships" r:id="rId4">
                <a:extLst>
                  <a:ext uri="{A12FA001-AC4F-418D-AE19-62706E023703}">
                    <ahyp:hlinkClr xmlns:ahyp="http://schemas.microsoft.com/office/drawing/2018/hyperlinkcolor" val="tx"/>
                  </a:ext>
                </a:extLst>
              </a:hlinkClick>
            </a:rPr>
            <a:t>Serious Crime Act 2015</a:t>
          </a:r>
          <a:endParaRPr lang="en-GB" dirty="0"/>
        </a:p>
      </dgm:t>
    </dgm:pt>
    <dgm:pt modelId="{02DB22E1-01E8-49C2-8FB5-39A9D0DF1E38}" type="parTrans" cxnId="{5BE8AEE8-824E-48F2-9BCF-F6EBD09E7430}">
      <dgm:prSet/>
      <dgm:spPr/>
      <dgm:t>
        <a:bodyPr/>
        <a:lstStyle/>
        <a:p>
          <a:endParaRPr lang="en-GB">
            <a:solidFill>
              <a:schemeClr val="tx1"/>
            </a:solidFill>
          </a:endParaRPr>
        </a:p>
      </dgm:t>
    </dgm:pt>
    <dgm:pt modelId="{64C34C96-9FD7-4747-9432-C4BDFF9DBC32}" type="sibTrans" cxnId="{5BE8AEE8-824E-48F2-9BCF-F6EBD09E7430}">
      <dgm:prSet/>
      <dgm:spPr/>
      <dgm:t>
        <a:bodyPr/>
        <a:lstStyle/>
        <a:p>
          <a:endParaRPr lang="en-GB">
            <a:solidFill>
              <a:schemeClr val="tx1"/>
            </a:solidFill>
          </a:endParaRPr>
        </a:p>
      </dgm:t>
    </dgm:pt>
    <dgm:pt modelId="{EDA626A7-B33D-4A71-8D02-8C2AA2D5B15A}">
      <dgm:prSet phldrT="[Text]"/>
      <dgm:spPr/>
      <dgm:t>
        <a:bodyPr/>
        <a:lstStyle/>
        <a:p>
          <a:r>
            <a:rPr lang="en-GB" dirty="0">
              <a:hlinkClick xmlns:r="http://schemas.openxmlformats.org/officeDocument/2006/relationships" r:id="rId5">
                <a:extLst>
                  <a:ext uri="{A12FA001-AC4F-418D-AE19-62706E023703}">
                    <ahyp:hlinkClr xmlns:ahyp="http://schemas.microsoft.com/office/drawing/2018/hyperlinkcolor" val="tx"/>
                  </a:ext>
                </a:extLst>
              </a:hlinkClick>
            </a:rPr>
            <a:t>Domestic Abuse Act 2021</a:t>
          </a:r>
          <a:endParaRPr lang="en-GB" dirty="0"/>
        </a:p>
      </dgm:t>
    </dgm:pt>
    <dgm:pt modelId="{417CA843-1BA8-47AC-8E21-882ED912D992}" type="parTrans" cxnId="{701478F0-933D-45E1-B222-9FEEB37EDF0C}">
      <dgm:prSet/>
      <dgm:spPr/>
      <dgm:t>
        <a:bodyPr/>
        <a:lstStyle/>
        <a:p>
          <a:endParaRPr lang="en-GB">
            <a:solidFill>
              <a:schemeClr val="tx1"/>
            </a:solidFill>
          </a:endParaRPr>
        </a:p>
      </dgm:t>
    </dgm:pt>
    <dgm:pt modelId="{0756F84F-C17A-46B2-A042-1B4AB921A5F0}" type="sibTrans" cxnId="{701478F0-933D-45E1-B222-9FEEB37EDF0C}">
      <dgm:prSet/>
      <dgm:spPr/>
      <dgm:t>
        <a:bodyPr/>
        <a:lstStyle/>
        <a:p>
          <a:endParaRPr lang="en-GB">
            <a:solidFill>
              <a:schemeClr val="tx1"/>
            </a:solidFill>
          </a:endParaRPr>
        </a:p>
      </dgm:t>
    </dgm:pt>
    <dgm:pt modelId="{8E8974AF-5460-41F3-BEDF-C3E4A8ED56A2}">
      <dgm:prSet phldrT="[Text]"/>
      <dgm:spPr/>
      <dgm:t>
        <a:bodyPr/>
        <a:lstStyle/>
        <a:p>
          <a:r>
            <a:rPr lang="en-GB" dirty="0">
              <a:hlinkClick xmlns:r="http://schemas.openxmlformats.org/officeDocument/2006/relationships" r:id="rId6">
                <a:extLst>
                  <a:ext uri="{A12FA001-AC4F-418D-AE19-62706E023703}">
                    <ahyp:hlinkClr xmlns:ahyp="http://schemas.microsoft.com/office/drawing/2018/hyperlinkcolor" val="tx"/>
                  </a:ext>
                </a:extLst>
              </a:hlinkClick>
            </a:rPr>
            <a:t>Modern Slavery Act 2015</a:t>
          </a:r>
          <a:endParaRPr lang="en-GB" dirty="0"/>
        </a:p>
      </dgm:t>
    </dgm:pt>
    <dgm:pt modelId="{A2D6E28E-C199-476C-BB4F-9ED6304BF328}" type="parTrans" cxnId="{58AAE416-E9B7-4EBE-B2D9-2BE9BB0C5F28}">
      <dgm:prSet/>
      <dgm:spPr/>
      <dgm:t>
        <a:bodyPr/>
        <a:lstStyle/>
        <a:p>
          <a:endParaRPr lang="en-GB">
            <a:solidFill>
              <a:schemeClr val="tx1"/>
            </a:solidFill>
          </a:endParaRPr>
        </a:p>
      </dgm:t>
    </dgm:pt>
    <dgm:pt modelId="{D1FAA104-B1F9-4328-8096-F98C7DA908C5}" type="sibTrans" cxnId="{58AAE416-E9B7-4EBE-B2D9-2BE9BB0C5F28}">
      <dgm:prSet/>
      <dgm:spPr/>
      <dgm:t>
        <a:bodyPr/>
        <a:lstStyle/>
        <a:p>
          <a:endParaRPr lang="en-GB">
            <a:solidFill>
              <a:schemeClr val="tx1"/>
            </a:solidFill>
          </a:endParaRPr>
        </a:p>
      </dgm:t>
    </dgm:pt>
    <dgm:pt modelId="{5BC1F1C2-248C-4CF1-814F-1E3C7332E6F1}">
      <dgm:prSet/>
      <dgm:spPr/>
      <dgm:t>
        <a:bodyPr/>
        <a:lstStyle/>
        <a:p>
          <a:r>
            <a:rPr lang="en-GB" dirty="0">
              <a:hlinkClick xmlns:r="http://schemas.openxmlformats.org/officeDocument/2006/relationships" r:id="rId7">
                <a:extLst>
                  <a:ext uri="{A12FA001-AC4F-418D-AE19-62706E023703}">
                    <ahyp:hlinkClr xmlns:ahyp="http://schemas.microsoft.com/office/drawing/2018/hyperlinkcolor" val="tx"/>
                  </a:ext>
                </a:extLst>
              </a:hlinkClick>
            </a:rPr>
            <a:t>Health and Care Act 2022</a:t>
          </a:r>
          <a:endParaRPr lang="en-GB" dirty="0"/>
        </a:p>
      </dgm:t>
      <dgm:extLst>
        <a:ext uri="{E40237B7-FDA0-4F09-8148-C483321AD2D9}">
          <dgm14:cNvPr xmlns:dgm14="http://schemas.microsoft.com/office/drawing/2010/diagram" id="0" name="">
            <a:hlinkClick xmlns:r="http://schemas.openxmlformats.org/officeDocument/2006/relationships" r:id="rId8"/>
          </dgm14:cNvPr>
        </a:ext>
      </dgm:extLst>
    </dgm:pt>
    <dgm:pt modelId="{B90B58BA-0BC6-470F-88E7-7F845F27F6E8}" type="parTrans" cxnId="{75A9F6CD-D631-488E-ADF2-EA18C6B4466A}">
      <dgm:prSet/>
      <dgm:spPr/>
      <dgm:t>
        <a:bodyPr/>
        <a:lstStyle/>
        <a:p>
          <a:endParaRPr lang="en-GB">
            <a:solidFill>
              <a:schemeClr val="tx1"/>
            </a:solidFill>
          </a:endParaRPr>
        </a:p>
      </dgm:t>
    </dgm:pt>
    <dgm:pt modelId="{FFB2BC35-8EEC-41C3-BC44-1B3951C6E8D4}" type="sibTrans" cxnId="{75A9F6CD-D631-488E-ADF2-EA18C6B4466A}">
      <dgm:prSet/>
      <dgm:spPr/>
      <dgm:t>
        <a:bodyPr/>
        <a:lstStyle/>
        <a:p>
          <a:endParaRPr lang="en-GB">
            <a:solidFill>
              <a:schemeClr val="tx1"/>
            </a:solidFill>
          </a:endParaRPr>
        </a:p>
      </dgm:t>
    </dgm:pt>
    <dgm:pt modelId="{C2F5D7CC-E66E-4F6A-8CB8-EA921D84794F}">
      <dgm:prSet/>
      <dgm:spPr/>
      <dgm:t>
        <a:bodyPr/>
        <a:lstStyle/>
        <a:p>
          <a:r>
            <a:rPr lang="en-GB" u="none" dirty="0">
              <a:hlinkClick xmlns:r="http://schemas.openxmlformats.org/officeDocument/2006/relationships" r:id="rId9">
                <a:extLst>
                  <a:ext uri="{A12FA001-AC4F-418D-AE19-62706E023703}">
                    <ahyp:hlinkClr xmlns:ahyp="http://schemas.microsoft.com/office/drawing/2018/hyperlinkcolor" val="tx"/>
                  </a:ext>
                </a:extLst>
              </a:hlinkClick>
            </a:rPr>
            <a:t>Working Together to Safeguard Children 2023</a:t>
          </a:r>
          <a:endParaRPr lang="en-GB" u="none" dirty="0"/>
        </a:p>
      </dgm:t>
    </dgm:pt>
    <dgm:pt modelId="{65ABE5E4-0931-47FB-ACDB-7821BDE180CE}" type="parTrans" cxnId="{A0071E92-B0D4-40FB-A0F8-8C68933D1D65}">
      <dgm:prSet/>
      <dgm:spPr/>
      <dgm:t>
        <a:bodyPr/>
        <a:lstStyle/>
        <a:p>
          <a:endParaRPr lang="en-GB">
            <a:solidFill>
              <a:schemeClr val="tx1"/>
            </a:solidFill>
          </a:endParaRPr>
        </a:p>
      </dgm:t>
    </dgm:pt>
    <dgm:pt modelId="{1E9ACCBF-8B4C-4EC8-9FB0-67E86C8FA1A5}" type="sibTrans" cxnId="{A0071E92-B0D4-40FB-A0F8-8C68933D1D65}">
      <dgm:prSet/>
      <dgm:spPr/>
      <dgm:t>
        <a:bodyPr/>
        <a:lstStyle/>
        <a:p>
          <a:endParaRPr lang="en-GB">
            <a:solidFill>
              <a:schemeClr val="tx1"/>
            </a:solidFill>
          </a:endParaRPr>
        </a:p>
      </dgm:t>
    </dgm:pt>
    <dgm:pt modelId="{4CEF782A-E4CF-4573-88A8-6FC7C76D02D5}">
      <dgm:prSet/>
      <dgm:spPr/>
      <dgm:t>
        <a:bodyPr/>
        <a:lstStyle/>
        <a:p>
          <a:r>
            <a:rPr lang="en-GB" dirty="0"/>
            <a:t>Mental Health Act </a:t>
          </a:r>
          <a:r>
            <a:rPr lang="en-GB" dirty="0">
              <a:hlinkClick xmlns:r="http://schemas.openxmlformats.org/officeDocument/2006/relationships" r:id="rId10">
                <a:extLst>
                  <a:ext uri="{A12FA001-AC4F-418D-AE19-62706E023703}">
                    <ahyp:hlinkClr xmlns:ahyp="http://schemas.microsoft.com/office/drawing/2018/hyperlinkcolor" val="tx"/>
                  </a:ext>
                </a:extLst>
              </a:hlinkClick>
            </a:rPr>
            <a:t>1983</a:t>
          </a:r>
          <a:r>
            <a:rPr lang="en-GB" dirty="0"/>
            <a:t>, </a:t>
          </a:r>
          <a:r>
            <a:rPr lang="en-GB" dirty="0">
              <a:hlinkClick xmlns:r="http://schemas.openxmlformats.org/officeDocument/2006/relationships" r:id="rId11">
                <a:extLst>
                  <a:ext uri="{A12FA001-AC4F-418D-AE19-62706E023703}">
                    <ahyp:hlinkClr xmlns:ahyp="http://schemas.microsoft.com/office/drawing/2018/hyperlinkcolor" val="tx"/>
                  </a:ext>
                </a:extLst>
              </a:hlinkClick>
            </a:rPr>
            <a:t>2007</a:t>
          </a:r>
          <a:endParaRPr lang="en-GB" dirty="0"/>
        </a:p>
      </dgm:t>
    </dgm:pt>
    <dgm:pt modelId="{BC920ED6-9956-48AB-92CA-2CD5E0D9A65C}" type="parTrans" cxnId="{6E9BBBC8-8130-4B71-B32F-DCC938029F53}">
      <dgm:prSet/>
      <dgm:spPr/>
      <dgm:t>
        <a:bodyPr/>
        <a:lstStyle/>
        <a:p>
          <a:endParaRPr lang="en-GB">
            <a:solidFill>
              <a:schemeClr val="tx1"/>
            </a:solidFill>
          </a:endParaRPr>
        </a:p>
      </dgm:t>
    </dgm:pt>
    <dgm:pt modelId="{6171734D-8E83-48CC-BED4-88CA65EC3C93}" type="sibTrans" cxnId="{6E9BBBC8-8130-4B71-B32F-DCC938029F53}">
      <dgm:prSet/>
      <dgm:spPr/>
      <dgm:t>
        <a:bodyPr/>
        <a:lstStyle/>
        <a:p>
          <a:endParaRPr lang="en-GB">
            <a:solidFill>
              <a:schemeClr val="tx1"/>
            </a:solidFill>
          </a:endParaRPr>
        </a:p>
      </dgm:t>
    </dgm:pt>
    <dgm:pt modelId="{B4340D23-DBDF-4869-875C-C8619D7105C8}">
      <dgm:prSet/>
      <dgm:spPr/>
      <dgm:t>
        <a:bodyPr/>
        <a:lstStyle/>
        <a:p>
          <a:r>
            <a:rPr lang="en-GB" dirty="0">
              <a:hlinkClick xmlns:r="http://schemas.openxmlformats.org/officeDocument/2006/relationships" r:id="rId12">
                <a:extLst>
                  <a:ext uri="{A12FA001-AC4F-418D-AE19-62706E023703}">
                    <ahyp:hlinkClr xmlns:ahyp="http://schemas.microsoft.com/office/drawing/2018/hyperlinkcolor" val="tx"/>
                  </a:ext>
                </a:extLst>
              </a:hlinkClick>
            </a:rPr>
            <a:t>Children's and Families Act 2014</a:t>
          </a:r>
          <a:endParaRPr lang="en-GB" dirty="0"/>
        </a:p>
      </dgm:t>
    </dgm:pt>
    <dgm:pt modelId="{9F3899D1-7CC0-4ED1-ACA5-A8BAED0580B4}" type="parTrans" cxnId="{7687E9CD-1D03-422F-AE3B-FE2FB9293B6F}">
      <dgm:prSet/>
      <dgm:spPr/>
      <dgm:t>
        <a:bodyPr/>
        <a:lstStyle/>
        <a:p>
          <a:endParaRPr lang="en-GB">
            <a:solidFill>
              <a:schemeClr val="tx1"/>
            </a:solidFill>
          </a:endParaRPr>
        </a:p>
      </dgm:t>
    </dgm:pt>
    <dgm:pt modelId="{84694392-123E-4125-950F-A3249E749C67}" type="sibTrans" cxnId="{7687E9CD-1D03-422F-AE3B-FE2FB9293B6F}">
      <dgm:prSet/>
      <dgm:spPr/>
      <dgm:t>
        <a:bodyPr/>
        <a:lstStyle/>
        <a:p>
          <a:endParaRPr lang="en-GB">
            <a:solidFill>
              <a:schemeClr val="tx1"/>
            </a:solidFill>
          </a:endParaRPr>
        </a:p>
      </dgm:t>
    </dgm:pt>
    <dgm:pt modelId="{E22639FF-7C95-418A-A60F-E54A0BCD24F0}">
      <dgm:prSet/>
      <dgm:spPr/>
      <dgm:t>
        <a:bodyPr/>
        <a:lstStyle/>
        <a:p>
          <a:r>
            <a:rPr lang="en-GB" dirty="0">
              <a:hlinkClick xmlns:r="http://schemas.openxmlformats.org/officeDocument/2006/relationships" r:id="rId13">
                <a:extLst>
                  <a:ext uri="{A12FA001-AC4F-418D-AE19-62706E023703}">
                    <ahyp:hlinkClr xmlns:ahyp="http://schemas.microsoft.com/office/drawing/2018/hyperlinkcolor" val="tx"/>
                  </a:ext>
                </a:extLst>
              </a:hlinkClick>
            </a:rPr>
            <a:t>NHS Constitution and Values </a:t>
          </a:r>
          <a:endParaRPr lang="en-GB" dirty="0"/>
        </a:p>
      </dgm:t>
    </dgm:pt>
    <dgm:pt modelId="{F0BDB6D0-F15C-467C-9DD0-036B80D0924E}" type="parTrans" cxnId="{6AF211D9-C1A1-4D16-A55B-E8353A543EE8}">
      <dgm:prSet/>
      <dgm:spPr/>
      <dgm:t>
        <a:bodyPr/>
        <a:lstStyle/>
        <a:p>
          <a:endParaRPr lang="en-GB">
            <a:solidFill>
              <a:schemeClr val="tx1"/>
            </a:solidFill>
          </a:endParaRPr>
        </a:p>
      </dgm:t>
    </dgm:pt>
    <dgm:pt modelId="{6F75CAB4-B86B-407B-A191-7EEAC533B630}" type="sibTrans" cxnId="{6AF211D9-C1A1-4D16-A55B-E8353A543EE8}">
      <dgm:prSet/>
      <dgm:spPr/>
      <dgm:t>
        <a:bodyPr/>
        <a:lstStyle/>
        <a:p>
          <a:endParaRPr lang="en-GB">
            <a:solidFill>
              <a:schemeClr val="tx1"/>
            </a:solidFill>
          </a:endParaRPr>
        </a:p>
      </dgm:t>
    </dgm:pt>
    <dgm:pt modelId="{79EBBA03-B53C-410C-8C0A-4AC6BF902F53}">
      <dgm:prSet/>
      <dgm:spPr/>
      <dgm:t>
        <a:bodyPr/>
        <a:lstStyle/>
        <a:p>
          <a:r>
            <a:rPr lang="en-GB" dirty="0">
              <a:hlinkClick xmlns:r="http://schemas.openxmlformats.org/officeDocument/2006/relationships" r:id="rId14">
                <a:extLst>
                  <a:ext uri="{A12FA001-AC4F-418D-AE19-62706E023703}">
                    <ahyp:hlinkClr xmlns:ahyp="http://schemas.microsoft.com/office/drawing/2018/hyperlinkcolor" val="tx"/>
                  </a:ext>
                </a:extLst>
              </a:hlinkClick>
            </a:rPr>
            <a:t>Counter- Terrorism Act 2015</a:t>
          </a:r>
          <a:endParaRPr lang="en-GB" dirty="0"/>
        </a:p>
      </dgm:t>
    </dgm:pt>
    <dgm:pt modelId="{96E8697E-CAA5-4017-9425-BC5A3020C8CC}" type="parTrans" cxnId="{2CAA291F-1AA2-4BF0-9FDD-3386E53BF169}">
      <dgm:prSet/>
      <dgm:spPr/>
      <dgm:t>
        <a:bodyPr/>
        <a:lstStyle/>
        <a:p>
          <a:endParaRPr lang="en-GB">
            <a:solidFill>
              <a:schemeClr val="tx1"/>
            </a:solidFill>
          </a:endParaRPr>
        </a:p>
      </dgm:t>
    </dgm:pt>
    <dgm:pt modelId="{45F76C4E-5731-4271-812F-7ACF3D98BEFD}" type="sibTrans" cxnId="{2CAA291F-1AA2-4BF0-9FDD-3386E53BF169}">
      <dgm:prSet/>
      <dgm:spPr/>
      <dgm:t>
        <a:bodyPr/>
        <a:lstStyle/>
        <a:p>
          <a:endParaRPr lang="en-GB">
            <a:solidFill>
              <a:schemeClr val="tx1"/>
            </a:solidFill>
          </a:endParaRPr>
        </a:p>
      </dgm:t>
    </dgm:pt>
    <dgm:pt modelId="{11C0AE0A-DD34-4A22-BA46-AE6CCEC85AE3}">
      <dgm:prSet/>
      <dgm:spPr/>
      <dgm:t>
        <a:bodyPr/>
        <a:lstStyle/>
        <a:p>
          <a:r>
            <a:rPr lang="en-GB" dirty="0">
              <a:hlinkClick xmlns:r="http://schemas.openxmlformats.org/officeDocument/2006/relationships" r:id="rId15">
                <a:extLst>
                  <a:ext uri="{A12FA001-AC4F-418D-AE19-62706E023703}">
                    <ahyp:hlinkClr xmlns:ahyp="http://schemas.microsoft.com/office/drawing/2018/hyperlinkcolor" val="tx"/>
                  </a:ext>
                </a:extLst>
              </a:hlinkClick>
            </a:rPr>
            <a:t>Care Act 2014</a:t>
          </a:r>
          <a:endParaRPr lang="en-GB" dirty="0"/>
        </a:p>
      </dgm:t>
    </dgm:pt>
    <dgm:pt modelId="{C7805868-C1E7-4CF7-AB07-A973AA9CE575}" type="parTrans" cxnId="{6787604E-ABB6-41CF-8F22-B9BC0DADDF5E}">
      <dgm:prSet/>
      <dgm:spPr/>
      <dgm:t>
        <a:bodyPr/>
        <a:lstStyle/>
        <a:p>
          <a:endParaRPr lang="en-GB">
            <a:solidFill>
              <a:schemeClr val="tx1"/>
            </a:solidFill>
          </a:endParaRPr>
        </a:p>
      </dgm:t>
    </dgm:pt>
    <dgm:pt modelId="{68457B1B-247D-4517-BF5E-2F491EE215AC}" type="sibTrans" cxnId="{6787604E-ABB6-41CF-8F22-B9BC0DADDF5E}">
      <dgm:prSet/>
      <dgm:spPr/>
      <dgm:t>
        <a:bodyPr/>
        <a:lstStyle/>
        <a:p>
          <a:endParaRPr lang="en-GB">
            <a:solidFill>
              <a:schemeClr val="tx1"/>
            </a:solidFill>
          </a:endParaRPr>
        </a:p>
      </dgm:t>
    </dgm:pt>
    <dgm:pt modelId="{3CB103DD-3D69-4521-8FF0-99DC6CCBEFB9}">
      <dgm:prSet/>
      <dgm:spPr/>
      <dgm:t>
        <a:bodyPr/>
        <a:lstStyle/>
        <a:p>
          <a:r>
            <a:rPr lang="en-GB" dirty="0">
              <a:hlinkClick xmlns:r="http://schemas.openxmlformats.org/officeDocument/2006/relationships" r:id="rId16">
                <a:extLst>
                  <a:ext uri="{A12FA001-AC4F-418D-AE19-62706E023703}">
                    <ahyp:hlinkClr xmlns:ahyp="http://schemas.microsoft.com/office/drawing/2018/hyperlinkcolor" val="tx"/>
                  </a:ext>
                </a:extLst>
              </a:hlinkClick>
            </a:rPr>
            <a:t>Mental Capacity Act 2005</a:t>
          </a:r>
          <a:endParaRPr lang="en-GB" dirty="0"/>
        </a:p>
      </dgm:t>
    </dgm:pt>
    <dgm:pt modelId="{867F4E88-E4D5-4B69-B597-B9A6785700B6}" type="parTrans" cxnId="{DB340C50-F560-4A26-BE03-848644CA8012}">
      <dgm:prSet/>
      <dgm:spPr/>
      <dgm:t>
        <a:bodyPr/>
        <a:lstStyle/>
        <a:p>
          <a:endParaRPr lang="en-GB">
            <a:solidFill>
              <a:schemeClr val="tx1"/>
            </a:solidFill>
          </a:endParaRPr>
        </a:p>
      </dgm:t>
    </dgm:pt>
    <dgm:pt modelId="{E9757BA2-74A5-475A-B56D-F132FE84150A}" type="sibTrans" cxnId="{DB340C50-F560-4A26-BE03-848644CA8012}">
      <dgm:prSet/>
      <dgm:spPr/>
      <dgm:t>
        <a:bodyPr/>
        <a:lstStyle/>
        <a:p>
          <a:endParaRPr lang="en-GB">
            <a:solidFill>
              <a:schemeClr val="tx1"/>
            </a:solidFill>
          </a:endParaRPr>
        </a:p>
      </dgm:t>
    </dgm:pt>
    <dgm:pt modelId="{0975F12F-829F-4479-951E-F803E1A143A4}">
      <dgm:prSet/>
      <dgm:spPr/>
      <dgm:t>
        <a:bodyPr/>
        <a:lstStyle/>
        <a:p>
          <a:r>
            <a:rPr lang="en-GB" dirty="0">
              <a:hlinkClick xmlns:r="http://schemas.openxmlformats.org/officeDocument/2006/relationships" r:id="rId17">
                <a:extLst>
                  <a:ext uri="{A12FA001-AC4F-418D-AE19-62706E023703}">
                    <ahyp:hlinkClr xmlns:ahyp="http://schemas.microsoft.com/office/drawing/2018/hyperlinkcolor" val="tx"/>
                  </a:ext>
                </a:extLst>
              </a:hlinkClick>
            </a:rPr>
            <a:t>Human Rights Act 1998</a:t>
          </a:r>
          <a:endParaRPr lang="en-GB" dirty="0"/>
        </a:p>
      </dgm:t>
    </dgm:pt>
    <dgm:pt modelId="{889A328F-48C5-45D9-9ECE-0C73DAE4CBC3}" type="parTrans" cxnId="{5F0FEE45-6CDE-405B-B478-589CA61DE86B}">
      <dgm:prSet/>
      <dgm:spPr/>
      <dgm:t>
        <a:bodyPr/>
        <a:lstStyle/>
        <a:p>
          <a:endParaRPr lang="en-GB">
            <a:solidFill>
              <a:schemeClr val="tx1"/>
            </a:solidFill>
          </a:endParaRPr>
        </a:p>
      </dgm:t>
    </dgm:pt>
    <dgm:pt modelId="{6298E119-4776-4F0C-BF13-22D0056D7F1B}" type="sibTrans" cxnId="{5F0FEE45-6CDE-405B-B478-589CA61DE86B}">
      <dgm:prSet/>
      <dgm:spPr/>
      <dgm:t>
        <a:bodyPr/>
        <a:lstStyle/>
        <a:p>
          <a:endParaRPr lang="en-GB">
            <a:solidFill>
              <a:schemeClr val="tx1"/>
            </a:solidFill>
          </a:endParaRPr>
        </a:p>
      </dgm:t>
    </dgm:pt>
    <dgm:pt modelId="{3E16B194-AE1A-495A-9838-DD327B687C06}">
      <dgm:prSet/>
      <dgm:spPr/>
      <dgm:t>
        <a:bodyPr/>
        <a:lstStyle/>
        <a:p>
          <a:r>
            <a:rPr lang="en-GB" dirty="0">
              <a:hlinkClick xmlns:r="http://schemas.openxmlformats.org/officeDocument/2006/relationships" r:id="rId18">
                <a:extLst>
                  <a:ext uri="{A12FA001-AC4F-418D-AE19-62706E023703}">
                    <ahyp:hlinkClr xmlns:ahyp="http://schemas.microsoft.com/office/drawing/2018/hyperlinkcolor" val="tx"/>
                  </a:ext>
                </a:extLst>
              </a:hlinkClick>
            </a:rPr>
            <a:t>Prevent Duty 2023</a:t>
          </a:r>
          <a:endParaRPr lang="en-GB" dirty="0"/>
        </a:p>
      </dgm:t>
    </dgm:pt>
    <dgm:pt modelId="{10413BFA-F485-47F9-B34A-3E27C522FFFF}" type="parTrans" cxnId="{62C0241C-921E-4365-A5C4-44E71A5CF535}">
      <dgm:prSet/>
      <dgm:spPr/>
      <dgm:t>
        <a:bodyPr/>
        <a:lstStyle/>
        <a:p>
          <a:endParaRPr lang="en-GB">
            <a:solidFill>
              <a:schemeClr val="tx1"/>
            </a:solidFill>
          </a:endParaRPr>
        </a:p>
      </dgm:t>
    </dgm:pt>
    <dgm:pt modelId="{9C6DE212-6FD9-440E-93FB-C9B95BE5070C}" type="sibTrans" cxnId="{62C0241C-921E-4365-A5C4-44E71A5CF535}">
      <dgm:prSet/>
      <dgm:spPr/>
      <dgm:t>
        <a:bodyPr/>
        <a:lstStyle/>
        <a:p>
          <a:endParaRPr lang="en-GB">
            <a:solidFill>
              <a:schemeClr val="tx1"/>
            </a:solidFill>
          </a:endParaRPr>
        </a:p>
      </dgm:t>
    </dgm:pt>
    <dgm:pt modelId="{DA702FB8-EC07-4F44-A6D7-A204EE9D496F}" type="pres">
      <dgm:prSet presAssocID="{A0AA0F53-E74B-40CD-8FBD-7503F81F7A43}" presName="diagram" presStyleCnt="0">
        <dgm:presLayoutVars>
          <dgm:dir/>
          <dgm:resizeHandles val="exact"/>
        </dgm:presLayoutVars>
      </dgm:prSet>
      <dgm:spPr/>
    </dgm:pt>
    <dgm:pt modelId="{2B6284DC-BCE0-4334-86B9-9283D003EDCC}" type="pres">
      <dgm:prSet presAssocID="{174C71E5-4209-4174-B56D-51E81FB568FE}" presName="node" presStyleLbl="node1" presStyleIdx="0" presStyleCnt="15">
        <dgm:presLayoutVars>
          <dgm:bulletEnabled val="1"/>
        </dgm:presLayoutVars>
      </dgm:prSet>
      <dgm:spPr/>
    </dgm:pt>
    <dgm:pt modelId="{5C42933C-1F95-4499-83D9-D7CC94C91847}" type="pres">
      <dgm:prSet presAssocID="{69E6D3D1-649B-472E-AB5B-9D5403464F61}" presName="sibTrans" presStyleCnt="0"/>
      <dgm:spPr/>
    </dgm:pt>
    <dgm:pt modelId="{4E80EACA-9B61-4B2B-8865-7B72912D9623}" type="pres">
      <dgm:prSet presAssocID="{C2F5D7CC-E66E-4F6A-8CB8-EA921D84794F}" presName="node" presStyleLbl="node1" presStyleIdx="1" presStyleCnt="15">
        <dgm:presLayoutVars>
          <dgm:bulletEnabled val="1"/>
        </dgm:presLayoutVars>
      </dgm:prSet>
      <dgm:spPr/>
    </dgm:pt>
    <dgm:pt modelId="{DA4EF0D9-6506-4522-8416-1F58A90284D5}" type="pres">
      <dgm:prSet presAssocID="{1E9ACCBF-8B4C-4EC8-9FB0-67E86C8FA1A5}" presName="sibTrans" presStyleCnt="0"/>
      <dgm:spPr/>
    </dgm:pt>
    <dgm:pt modelId="{B57C6E48-9F3B-460C-A5F6-E873D3681848}" type="pres">
      <dgm:prSet presAssocID="{5BC1F1C2-248C-4CF1-814F-1E3C7332E6F1}" presName="node" presStyleLbl="node1" presStyleIdx="2" presStyleCnt="15">
        <dgm:presLayoutVars>
          <dgm:bulletEnabled val="1"/>
        </dgm:presLayoutVars>
      </dgm:prSet>
      <dgm:spPr/>
    </dgm:pt>
    <dgm:pt modelId="{0121F7BF-990C-45B8-A6E9-A6EF4AC679C0}" type="pres">
      <dgm:prSet presAssocID="{FFB2BC35-8EEC-41C3-BC44-1B3951C6E8D4}" presName="sibTrans" presStyleCnt="0"/>
      <dgm:spPr/>
    </dgm:pt>
    <dgm:pt modelId="{2A5DB6F9-B569-4990-828D-570B353C71A6}" type="pres">
      <dgm:prSet presAssocID="{0E081A42-8489-4988-8FF9-AA211F0C3351}" presName="node" presStyleLbl="node1" presStyleIdx="3" presStyleCnt="15">
        <dgm:presLayoutVars>
          <dgm:bulletEnabled val="1"/>
        </dgm:presLayoutVars>
      </dgm:prSet>
      <dgm:spPr/>
    </dgm:pt>
    <dgm:pt modelId="{C497E87B-BAA4-427A-9421-B035675853CF}" type="pres">
      <dgm:prSet presAssocID="{5053E5F8-C3BE-49D4-8DD0-9305BB985264}" presName="sibTrans" presStyleCnt="0"/>
      <dgm:spPr/>
    </dgm:pt>
    <dgm:pt modelId="{01D125D0-8985-40CE-92D2-1A9499458C11}" type="pres">
      <dgm:prSet presAssocID="{79EBBA03-B53C-410C-8C0A-4AC6BF902F53}" presName="node" presStyleLbl="node1" presStyleIdx="4" presStyleCnt="15">
        <dgm:presLayoutVars>
          <dgm:bulletEnabled val="1"/>
        </dgm:presLayoutVars>
      </dgm:prSet>
      <dgm:spPr/>
    </dgm:pt>
    <dgm:pt modelId="{4F9381EB-5C12-4599-96B9-0FF004A05E66}" type="pres">
      <dgm:prSet presAssocID="{45F76C4E-5731-4271-812F-7ACF3D98BEFD}" presName="sibTrans" presStyleCnt="0"/>
      <dgm:spPr/>
    </dgm:pt>
    <dgm:pt modelId="{9A4178E4-0595-4D58-8BCE-49888D47E70C}" type="pres">
      <dgm:prSet presAssocID="{0A63E59E-AFE3-48B3-9BBA-0D67B3A63A8F}" presName="node" presStyleLbl="node1" presStyleIdx="5" presStyleCnt="15">
        <dgm:presLayoutVars>
          <dgm:bulletEnabled val="1"/>
        </dgm:presLayoutVars>
      </dgm:prSet>
      <dgm:spPr/>
    </dgm:pt>
    <dgm:pt modelId="{38D9C01B-BA54-4761-9A16-4E67F39A79F8}" type="pres">
      <dgm:prSet presAssocID="{64C34C96-9FD7-4747-9432-C4BDFF9DBC32}" presName="sibTrans" presStyleCnt="0"/>
      <dgm:spPr/>
    </dgm:pt>
    <dgm:pt modelId="{470D633D-81EB-41A9-84C1-BE4DD790A258}" type="pres">
      <dgm:prSet presAssocID="{EDA626A7-B33D-4A71-8D02-8C2AA2D5B15A}" presName="node" presStyleLbl="node1" presStyleIdx="6" presStyleCnt="15">
        <dgm:presLayoutVars>
          <dgm:bulletEnabled val="1"/>
        </dgm:presLayoutVars>
      </dgm:prSet>
      <dgm:spPr/>
    </dgm:pt>
    <dgm:pt modelId="{8608EE53-70AE-4012-8780-BD304D465661}" type="pres">
      <dgm:prSet presAssocID="{0756F84F-C17A-46B2-A042-1B4AB921A5F0}" presName="sibTrans" presStyleCnt="0"/>
      <dgm:spPr/>
    </dgm:pt>
    <dgm:pt modelId="{2406991B-6927-441B-99FC-8AB14B9B33C7}" type="pres">
      <dgm:prSet presAssocID="{E22639FF-7C95-418A-A60F-E54A0BCD24F0}" presName="node" presStyleLbl="node1" presStyleIdx="7" presStyleCnt="15">
        <dgm:presLayoutVars>
          <dgm:bulletEnabled val="1"/>
        </dgm:presLayoutVars>
      </dgm:prSet>
      <dgm:spPr/>
    </dgm:pt>
    <dgm:pt modelId="{EEDC269F-77BE-4FE2-BE0C-3F2AB2FB4C4D}" type="pres">
      <dgm:prSet presAssocID="{6F75CAB4-B86B-407B-A191-7EEAC533B630}" presName="sibTrans" presStyleCnt="0"/>
      <dgm:spPr/>
    </dgm:pt>
    <dgm:pt modelId="{85F43B5E-2C90-4B56-A405-7F75A311BF00}" type="pres">
      <dgm:prSet presAssocID="{B4340D23-DBDF-4869-875C-C8619D7105C8}" presName="node" presStyleLbl="node1" presStyleIdx="8" presStyleCnt="15">
        <dgm:presLayoutVars>
          <dgm:bulletEnabled val="1"/>
        </dgm:presLayoutVars>
      </dgm:prSet>
      <dgm:spPr/>
    </dgm:pt>
    <dgm:pt modelId="{8E485E6C-7DDB-49A8-8F40-6F0EE37A44C9}" type="pres">
      <dgm:prSet presAssocID="{84694392-123E-4125-950F-A3249E749C67}" presName="sibTrans" presStyleCnt="0"/>
      <dgm:spPr/>
    </dgm:pt>
    <dgm:pt modelId="{A981217C-1401-4DE4-82EF-9DFE4839DFA8}" type="pres">
      <dgm:prSet presAssocID="{4CEF782A-E4CF-4573-88A8-6FC7C76D02D5}" presName="node" presStyleLbl="node1" presStyleIdx="9" presStyleCnt="15">
        <dgm:presLayoutVars>
          <dgm:bulletEnabled val="1"/>
        </dgm:presLayoutVars>
      </dgm:prSet>
      <dgm:spPr/>
    </dgm:pt>
    <dgm:pt modelId="{5CAFB904-624B-492F-B689-45C7346417BF}" type="pres">
      <dgm:prSet presAssocID="{6171734D-8E83-48CC-BED4-88CA65EC3C93}" presName="sibTrans" presStyleCnt="0"/>
      <dgm:spPr/>
    </dgm:pt>
    <dgm:pt modelId="{EC39D469-B9EE-476B-98A9-097E3E42C3AB}" type="pres">
      <dgm:prSet presAssocID="{8E8974AF-5460-41F3-BEDF-C3E4A8ED56A2}" presName="node" presStyleLbl="node1" presStyleIdx="10" presStyleCnt="15">
        <dgm:presLayoutVars>
          <dgm:bulletEnabled val="1"/>
        </dgm:presLayoutVars>
      </dgm:prSet>
      <dgm:spPr/>
    </dgm:pt>
    <dgm:pt modelId="{7DBAFD18-3697-4AD7-89BE-EADAAE2C6D25}" type="pres">
      <dgm:prSet presAssocID="{D1FAA104-B1F9-4328-8096-F98C7DA908C5}" presName="sibTrans" presStyleCnt="0"/>
      <dgm:spPr/>
    </dgm:pt>
    <dgm:pt modelId="{FCE6081F-E864-4366-A6A7-59D9438C3DE2}" type="pres">
      <dgm:prSet presAssocID="{11C0AE0A-DD34-4A22-BA46-AE6CCEC85AE3}" presName="node" presStyleLbl="node1" presStyleIdx="11" presStyleCnt="15">
        <dgm:presLayoutVars>
          <dgm:bulletEnabled val="1"/>
        </dgm:presLayoutVars>
      </dgm:prSet>
      <dgm:spPr/>
    </dgm:pt>
    <dgm:pt modelId="{C71A29CE-153E-4A98-BD36-1D40098AD802}" type="pres">
      <dgm:prSet presAssocID="{68457B1B-247D-4517-BF5E-2F491EE215AC}" presName="sibTrans" presStyleCnt="0"/>
      <dgm:spPr/>
    </dgm:pt>
    <dgm:pt modelId="{2412D32B-5301-4746-BCA9-1B27C5901000}" type="pres">
      <dgm:prSet presAssocID="{0975F12F-829F-4479-951E-F803E1A143A4}" presName="node" presStyleLbl="node1" presStyleIdx="12" presStyleCnt="15">
        <dgm:presLayoutVars>
          <dgm:bulletEnabled val="1"/>
        </dgm:presLayoutVars>
      </dgm:prSet>
      <dgm:spPr/>
    </dgm:pt>
    <dgm:pt modelId="{E191AE11-0070-489E-A03D-F1B97D2F785A}" type="pres">
      <dgm:prSet presAssocID="{6298E119-4776-4F0C-BF13-22D0056D7F1B}" presName="sibTrans" presStyleCnt="0"/>
      <dgm:spPr/>
    </dgm:pt>
    <dgm:pt modelId="{78968B9B-E217-451B-9424-B329443DB287}" type="pres">
      <dgm:prSet presAssocID="{3CB103DD-3D69-4521-8FF0-99DC6CCBEFB9}" presName="node" presStyleLbl="node1" presStyleIdx="13" presStyleCnt="15">
        <dgm:presLayoutVars>
          <dgm:bulletEnabled val="1"/>
        </dgm:presLayoutVars>
      </dgm:prSet>
      <dgm:spPr/>
    </dgm:pt>
    <dgm:pt modelId="{23951F4F-1241-4F82-879E-8D5D0E702ACD}" type="pres">
      <dgm:prSet presAssocID="{E9757BA2-74A5-475A-B56D-F132FE84150A}" presName="sibTrans" presStyleCnt="0"/>
      <dgm:spPr/>
    </dgm:pt>
    <dgm:pt modelId="{6AB967B0-0DDD-452B-B527-3406CCB66906}" type="pres">
      <dgm:prSet presAssocID="{3E16B194-AE1A-495A-9838-DD327B687C06}" presName="node" presStyleLbl="node1" presStyleIdx="14" presStyleCnt="15">
        <dgm:presLayoutVars>
          <dgm:bulletEnabled val="1"/>
        </dgm:presLayoutVars>
      </dgm:prSet>
      <dgm:spPr/>
    </dgm:pt>
  </dgm:ptLst>
  <dgm:cxnLst>
    <dgm:cxn modelId="{3FF6FA05-C56A-4650-942B-B448AB090BB1}" type="presOf" srcId="{11C0AE0A-DD34-4A22-BA46-AE6CCEC85AE3}" destId="{FCE6081F-E864-4366-A6A7-59D9438C3DE2}" srcOrd="0" destOrd="0" presId="urn:microsoft.com/office/officeart/2005/8/layout/default"/>
    <dgm:cxn modelId="{82F2350E-F590-4870-82EE-A26A5C4486D7}" type="presOf" srcId="{3E16B194-AE1A-495A-9838-DD327B687C06}" destId="{6AB967B0-0DDD-452B-B527-3406CCB66906}" srcOrd="0" destOrd="0" presId="urn:microsoft.com/office/officeart/2005/8/layout/default"/>
    <dgm:cxn modelId="{45897A16-61DB-4940-9462-82DC3385856B}" type="presOf" srcId="{4CEF782A-E4CF-4573-88A8-6FC7C76D02D5}" destId="{A981217C-1401-4DE4-82EF-9DFE4839DFA8}" srcOrd="0" destOrd="0" presId="urn:microsoft.com/office/officeart/2005/8/layout/default"/>
    <dgm:cxn modelId="{58AAE416-E9B7-4EBE-B2D9-2BE9BB0C5F28}" srcId="{A0AA0F53-E74B-40CD-8FBD-7503F81F7A43}" destId="{8E8974AF-5460-41F3-BEDF-C3E4A8ED56A2}" srcOrd="10" destOrd="0" parTransId="{A2D6E28E-C199-476C-BB4F-9ED6304BF328}" sibTransId="{D1FAA104-B1F9-4328-8096-F98C7DA908C5}"/>
    <dgm:cxn modelId="{62C0241C-921E-4365-A5C4-44E71A5CF535}" srcId="{A0AA0F53-E74B-40CD-8FBD-7503F81F7A43}" destId="{3E16B194-AE1A-495A-9838-DD327B687C06}" srcOrd="14" destOrd="0" parTransId="{10413BFA-F485-47F9-B34A-3E27C522FFFF}" sibTransId="{9C6DE212-6FD9-440E-93FB-C9B95BE5070C}"/>
    <dgm:cxn modelId="{2CAA291F-1AA2-4BF0-9FDD-3386E53BF169}" srcId="{A0AA0F53-E74B-40CD-8FBD-7503F81F7A43}" destId="{79EBBA03-B53C-410C-8C0A-4AC6BF902F53}" srcOrd="4" destOrd="0" parTransId="{96E8697E-CAA5-4017-9425-BC5A3020C8CC}" sibTransId="{45F76C4E-5731-4271-812F-7ACF3D98BEFD}"/>
    <dgm:cxn modelId="{E6AACD23-DC75-48F7-B7B2-77663E2ECB9C}" type="presOf" srcId="{3CB103DD-3D69-4521-8FF0-99DC6CCBEFB9}" destId="{78968B9B-E217-451B-9424-B329443DB287}" srcOrd="0" destOrd="0" presId="urn:microsoft.com/office/officeart/2005/8/layout/default"/>
    <dgm:cxn modelId="{7AAF6C28-A86A-4B7F-8086-78DF32A21180}" type="presOf" srcId="{5BC1F1C2-248C-4CF1-814F-1E3C7332E6F1}" destId="{B57C6E48-9F3B-460C-A5F6-E873D3681848}" srcOrd="0" destOrd="0" presId="urn:microsoft.com/office/officeart/2005/8/layout/default"/>
    <dgm:cxn modelId="{7CDE1B63-CB5D-4B02-A8D9-68FA3A0C9C81}" type="presOf" srcId="{EDA626A7-B33D-4A71-8D02-8C2AA2D5B15A}" destId="{470D633D-81EB-41A9-84C1-BE4DD790A258}" srcOrd="0" destOrd="0" presId="urn:microsoft.com/office/officeart/2005/8/layout/default"/>
    <dgm:cxn modelId="{5F0FEE45-6CDE-405B-B478-589CA61DE86B}" srcId="{A0AA0F53-E74B-40CD-8FBD-7503F81F7A43}" destId="{0975F12F-829F-4479-951E-F803E1A143A4}" srcOrd="12" destOrd="0" parTransId="{889A328F-48C5-45D9-9ECE-0C73DAE4CBC3}" sibTransId="{6298E119-4776-4F0C-BF13-22D0056D7F1B}"/>
    <dgm:cxn modelId="{DDBA066B-8561-49DA-BB3F-35B2BFEBBF56}" type="presOf" srcId="{8E8974AF-5460-41F3-BEDF-C3E4A8ED56A2}" destId="{EC39D469-B9EE-476B-98A9-097E3E42C3AB}" srcOrd="0" destOrd="0" presId="urn:microsoft.com/office/officeart/2005/8/layout/default"/>
    <dgm:cxn modelId="{6787604E-ABB6-41CF-8F22-B9BC0DADDF5E}" srcId="{A0AA0F53-E74B-40CD-8FBD-7503F81F7A43}" destId="{11C0AE0A-DD34-4A22-BA46-AE6CCEC85AE3}" srcOrd="11" destOrd="0" parTransId="{C7805868-C1E7-4CF7-AB07-A973AA9CE575}" sibTransId="{68457B1B-247D-4517-BF5E-2F491EE215AC}"/>
    <dgm:cxn modelId="{DB340C50-F560-4A26-BE03-848644CA8012}" srcId="{A0AA0F53-E74B-40CD-8FBD-7503F81F7A43}" destId="{3CB103DD-3D69-4521-8FF0-99DC6CCBEFB9}" srcOrd="13" destOrd="0" parTransId="{867F4E88-E4D5-4B69-B597-B9A6785700B6}" sibTransId="{E9757BA2-74A5-475A-B56D-F132FE84150A}"/>
    <dgm:cxn modelId="{A0104872-D291-4774-83A3-F678922A1A29}" type="presOf" srcId="{79EBBA03-B53C-410C-8C0A-4AC6BF902F53}" destId="{01D125D0-8985-40CE-92D2-1A9499458C11}" srcOrd="0" destOrd="0" presId="urn:microsoft.com/office/officeart/2005/8/layout/default"/>
    <dgm:cxn modelId="{1DCA5F7D-A69B-4E8A-A260-A73478060389}" srcId="{A0AA0F53-E74B-40CD-8FBD-7503F81F7A43}" destId="{174C71E5-4209-4174-B56D-51E81FB568FE}" srcOrd="0" destOrd="0" parTransId="{9BF9BC37-BD97-4E8C-A754-46E3C6C4E36E}" sibTransId="{69E6D3D1-649B-472E-AB5B-9D5403464F61}"/>
    <dgm:cxn modelId="{A0071E92-B0D4-40FB-A0F8-8C68933D1D65}" srcId="{A0AA0F53-E74B-40CD-8FBD-7503F81F7A43}" destId="{C2F5D7CC-E66E-4F6A-8CB8-EA921D84794F}" srcOrd="1" destOrd="0" parTransId="{65ABE5E4-0931-47FB-ACDB-7821BDE180CE}" sibTransId="{1E9ACCBF-8B4C-4EC8-9FB0-67E86C8FA1A5}"/>
    <dgm:cxn modelId="{21EFB1A2-5135-4C79-90C9-D690DF96A3B1}" type="presOf" srcId="{A0AA0F53-E74B-40CD-8FBD-7503F81F7A43}" destId="{DA702FB8-EC07-4F44-A6D7-A204EE9D496F}" srcOrd="0" destOrd="0" presId="urn:microsoft.com/office/officeart/2005/8/layout/default"/>
    <dgm:cxn modelId="{2A54BCB1-82B9-4517-9B7F-06823FAEFE45}" type="presOf" srcId="{174C71E5-4209-4174-B56D-51E81FB568FE}" destId="{2B6284DC-BCE0-4334-86B9-9283D003EDCC}" srcOrd="0" destOrd="0" presId="urn:microsoft.com/office/officeart/2005/8/layout/default"/>
    <dgm:cxn modelId="{B9D6E5B2-AC34-437E-B305-6030660C6D0A}" type="presOf" srcId="{C2F5D7CC-E66E-4F6A-8CB8-EA921D84794F}" destId="{4E80EACA-9B61-4B2B-8865-7B72912D9623}" srcOrd="0" destOrd="0" presId="urn:microsoft.com/office/officeart/2005/8/layout/default"/>
    <dgm:cxn modelId="{A90016B8-1568-4EF8-A1A0-EE4629EAA271}" srcId="{A0AA0F53-E74B-40CD-8FBD-7503F81F7A43}" destId="{0E081A42-8489-4988-8FF9-AA211F0C3351}" srcOrd="3" destOrd="0" parTransId="{8EE275B3-34F2-4EE3-BF86-44399AF51F34}" sibTransId="{5053E5F8-C3BE-49D4-8DD0-9305BB985264}"/>
    <dgm:cxn modelId="{B7825DBC-848E-4AAD-AE9B-291AF18D0346}" type="presOf" srcId="{0A63E59E-AFE3-48B3-9BBA-0D67B3A63A8F}" destId="{9A4178E4-0595-4D58-8BCE-49888D47E70C}" srcOrd="0" destOrd="0" presId="urn:microsoft.com/office/officeart/2005/8/layout/default"/>
    <dgm:cxn modelId="{6E9BBBC8-8130-4B71-B32F-DCC938029F53}" srcId="{A0AA0F53-E74B-40CD-8FBD-7503F81F7A43}" destId="{4CEF782A-E4CF-4573-88A8-6FC7C76D02D5}" srcOrd="9" destOrd="0" parTransId="{BC920ED6-9956-48AB-92CA-2CD5E0D9A65C}" sibTransId="{6171734D-8E83-48CC-BED4-88CA65EC3C93}"/>
    <dgm:cxn modelId="{7687E9CD-1D03-422F-AE3B-FE2FB9293B6F}" srcId="{A0AA0F53-E74B-40CD-8FBD-7503F81F7A43}" destId="{B4340D23-DBDF-4869-875C-C8619D7105C8}" srcOrd="8" destOrd="0" parTransId="{9F3899D1-7CC0-4ED1-ACA5-A8BAED0580B4}" sibTransId="{84694392-123E-4125-950F-A3249E749C67}"/>
    <dgm:cxn modelId="{75A9F6CD-D631-488E-ADF2-EA18C6B4466A}" srcId="{A0AA0F53-E74B-40CD-8FBD-7503F81F7A43}" destId="{5BC1F1C2-248C-4CF1-814F-1E3C7332E6F1}" srcOrd="2" destOrd="0" parTransId="{B90B58BA-0BC6-470F-88E7-7F845F27F6E8}" sibTransId="{FFB2BC35-8EEC-41C3-BC44-1B3951C6E8D4}"/>
    <dgm:cxn modelId="{05F6D0CF-AFB1-4729-80F9-819CE822621C}" type="presOf" srcId="{0E081A42-8489-4988-8FF9-AA211F0C3351}" destId="{2A5DB6F9-B569-4990-828D-570B353C71A6}" srcOrd="0" destOrd="0" presId="urn:microsoft.com/office/officeart/2005/8/layout/default"/>
    <dgm:cxn modelId="{57B498D2-44DB-483F-B445-9D03C9E13094}" type="presOf" srcId="{B4340D23-DBDF-4869-875C-C8619D7105C8}" destId="{85F43B5E-2C90-4B56-A405-7F75A311BF00}" srcOrd="0" destOrd="0" presId="urn:microsoft.com/office/officeart/2005/8/layout/default"/>
    <dgm:cxn modelId="{C29A79D6-49C5-4BE7-8DFD-360A3D758BF9}" type="presOf" srcId="{0975F12F-829F-4479-951E-F803E1A143A4}" destId="{2412D32B-5301-4746-BCA9-1B27C5901000}" srcOrd="0" destOrd="0" presId="urn:microsoft.com/office/officeart/2005/8/layout/default"/>
    <dgm:cxn modelId="{6AF211D9-C1A1-4D16-A55B-E8353A543EE8}" srcId="{A0AA0F53-E74B-40CD-8FBD-7503F81F7A43}" destId="{E22639FF-7C95-418A-A60F-E54A0BCD24F0}" srcOrd="7" destOrd="0" parTransId="{F0BDB6D0-F15C-467C-9DD0-036B80D0924E}" sibTransId="{6F75CAB4-B86B-407B-A191-7EEAC533B630}"/>
    <dgm:cxn modelId="{5BE8AEE8-824E-48F2-9BCF-F6EBD09E7430}" srcId="{A0AA0F53-E74B-40CD-8FBD-7503F81F7A43}" destId="{0A63E59E-AFE3-48B3-9BBA-0D67B3A63A8F}" srcOrd="5" destOrd="0" parTransId="{02DB22E1-01E8-49C2-8FB5-39A9D0DF1E38}" sibTransId="{64C34C96-9FD7-4747-9432-C4BDFF9DBC32}"/>
    <dgm:cxn modelId="{FF2815EB-1344-4A50-97BB-2F21ACB95221}" type="presOf" srcId="{E22639FF-7C95-418A-A60F-E54A0BCD24F0}" destId="{2406991B-6927-441B-99FC-8AB14B9B33C7}" srcOrd="0" destOrd="0" presId="urn:microsoft.com/office/officeart/2005/8/layout/default"/>
    <dgm:cxn modelId="{701478F0-933D-45E1-B222-9FEEB37EDF0C}" srcId="{A0AA0F53-E74B-40CD-8FBD-7503F81F7A43}" destId="{EDA626A7-B33D-4A71-8D02-8C2AA2D5B15A}" srcOrd="6" destOrd="0" parTransId="{417CA843-1BA8-47AC-8E21-882ED912D992}" sibTransId="{0756F84F-C17A-46B2-A042-1B4AB921A5F0}"/>
    <dgm:cxn modelId="{F6BA90F6-6D74-4FAD-A390-620A5D4A5075}" type="presParOf" srcId="{DA702FB8-EC07-4F44-A6D7-A204EE9D496F}" destId="{2B6284DC-BCE0-4334-86B9-9283D003EDCC}" srcOrd="0" destOrd="0" presId="urn:microsoft.com/office/officeart/2005/8/layout/default"/>
    <dgm:cxn modelId="{BA42C390-03B8-44E6-AA25-4C293F3A4C2B}" type="presParOf" srcId="{DA702FB8-EC07-4F44-A6D7-A204EE9D496F}" destId="{5C42933C-1F95-4499-83D9-D7CC94C91847}" srcOrd="1" destOrd="0" presId="urn:microsoft.com/office/officeart/2005/8/layout/default"/>
    <dgm:cxn modelId="{98A5FF5D-F655-4976-AAA7-48F4DEDCFCF1}" type="presParOf" srcId="{DA702FB8-EC07-4F44-A6D7-A204EE9D496F}" destId="{4E80EACA-9B61-4B2B-8865-7B72912D9623}" srcOrd="2" destOrd="0" presId="urn:microsoft.com/office/officeart/2005/8/layout/default"/>
    <dgm:cxn modelId="{CA24D444-CEB8-4F87-B3CC-53846B3DD1F5}" type="presParOf" srcId="{DA702FB8-EC07-4F44-A6D7-A204EE9D496F}" destId="{DA4EF0D9-6506-4522-8416-1F58A90284D5}" srcOrd="3" destOrd="0" presId="urn:microsoft.com/office/officeart/2005/8/layout/default"/>
    <dgm:cxn modelId="{55CAD714-5C45-43A3-89A8-03217A5365C7}" type="presParOf" srcId="{DA702FB8-EC07-4F44-A6D7-A204EE9D496F}" destId="{B57C6E48-9F3B-460C-A5F6-E873D3681848}" srcOrd="4" destOrd="0" presId="urn:microsoft.com/office/officeart/2005/8/layout/default"/>
    <dgm:cxn modelId="{D68076C4-24A9-40B2-B7B4-FEF96C58C2CF}" type="presParOf" srcId="{DA702FB8-EC07-4F44-A6D7-A204EE9D496F}" destId="{0121F7BF-990C-45B8-A6E9-A6EF4AC679C0}" srcOrd="5" destOrd="0" presId="urn:microsoft.com/office/officeart/2005/8/layout/default"/>
    <dgm:cxn modelId="{0A00650A-6124-40EC-A849-553869917558}" type="presParOf" srcId="{DA702FB8-EC07-4F44-A6D7-A204EE9D496F}" destId="{2A5DB6F9-B569-4990-828D-570B353C71A6}" srcOrd="6" destOrd="0" presId="urn:microsoft.com/office/officeart/2005/8/layout/default"/>
    <dgm:cxn modelId="{3FF4B746-AFBF-4516-BD13-67A118AA5CE2}" type="presParOf" srcId="{DA702FB8-EC07-4F44-A6D7-A204EE9D496F}" destId="{C497E87B-BAA4-427A-9421-B035675853CF}" srcOrd="7" destOrd="0" presId="urn:microsoft.com/office/officeart/2005/8/layout/default"/>
    <dgm:cxn modelId="{1A0EB259-862E-4280-B115-3675209BDCB7}" type="presParOf" srcId="{DA702FB8-EC07-4F44-A6D7-A204EE9D496F}" destId="{01D125D0-8985-40CE-92D2-1A9499458C11}" srcOrd="8" destOrd="0" presId="urn:microsoft.com/office/officeart/2005/8/layout/default"/>
    <dgm:cxn modelId="{A64E9560-AC8C-4BFF-8432-7DEDABEB2B70}" type="presParOf" srcId="{DA702FB8-EC07-4F44-A6D7-A204EE9D496F}" destId="{4F9381EB-5C12-4599-96B9-0FF004A05E66}" srcOrd="9" destOrd="0" presId="urn:microsoft.com/office/officeart/2005/8/layout/default"/>
    <dgm:cxn modelId="{A3BA6BD6-FF5F-4B16-9EC3-202F741E50E5}" type="presParOf" srcId="{DA702FB8-EC07-4F44-A6D7-A204EE9D496F}" destId="{9A4178E4-0595-4D58-8BCE-49888D47E70C}" srcOrd="10" destOrd="0" presId="urn:microsoft.com/office/officeart/2005/8/layout/default"/>
    <dgm:cxn modelId="{30119C7E-09B8-47C9-8257-C02F268D2D7E}" type="presParOf" srcId="{DA702FB8-EC07-4F44-A6D7-A204EE9D496F}" destId="{38D9C01B-BA54-4761-9A16-4E67F39A79F8}" srcOrd="11" destOrd="0" presId="urn:microsoft.com/office/officeart/2005/8/layout/default"/>
    <dgm:cxn modelId="{B723D5C1-51A7-440B-8627-D6598A7558E4}" type="presParOf" srcId="{DA702FB8-EC07-4F44-A6D7-A204EE9D496F}" destId="{470D633D-81EB-41A9-84C1-BE4DD790A258}" srcOrd="12" destOrd="0" presId="urn:microsoft.com/office/officeart/2005/8/layout/default"/>
    <dgm:cxn modelId="{5DFB8E6E-A0BB-4A9F-8DFD-23FB7931B6AF}" type="presParOf" srcId="{DA702FB8-EC07-4F44-A6D7-A204EE9D496F}" destId="{8608EE53-70AE-4012-8780-BD304D465661}" srcOrd="13" destOrd="0" presId="urn:microsoft.com/office/officeart/2005/8/layout/default"/>
    <dgm:cxn modelId="{4C339148-773D-44E1-91A9-D6B65EB365DE}" type="presParOf" srcId="{DA702FB8-EC07-4F44-A6D7-A204EE9D496F}" destId="{2406991B-6927-441B-99FC-8AB14B9B33C7}" srcOrd="14" destOrd="0" presId="urn:microsoft.com/office/officeart/2005/8/layout/default"/>
    <dgm:cxn modelId="{4C15FA75-BF9D-4E92-9765-E22C0B7AA75C}" type="presParOf" srcId="{DA702FB8-EC07-4F44-A6D7-A204EE9D496F}" destId="{EEDC269F-77BE-4FE2-BE0C-3F2AB2FB4C4D}" srcOrd="15" destOrd="0" presId="urn:microsoft.com/office/officeart/2005/8/layout/default"/>
    <dgm:cxn modelId="{019A7257-8FED-4EBF-BD48-139536812D1F}" type="presParOf" srcId="{DA702FB8-EC07-4F44-A6D7-A204EE9D496F}" destId="{85F43B5E-2C90-4B56-A405-7F75A311BF00}" srcOrd="16" destOrd="0" presId="urn:microsoft.com/office/officeart/2005/8/layout/default"/>
    <dgm:cxn modelId="{80DDF9B0-A944-49E8-8BFF-4C8BD0828F87}" type="presParOf" srcId="{DA702FB8-EC07-4F44-A6D7-A204EE9D496F}" destId="{8E485E6C-7DDB-49A8-8F40-6F0EE37A44C9}" srcOrd="17" destOrd="0" presId="urn:microsoft.com/office/officeart/2005/8/layout/default"/>
    <dgm:cxn modelId="{CC36B01A-0A23-4BF2-8040-98E516FA6C05}" type="presParOf" srcId="{DA702FB8-EC07-4F44-A6D7-A204EE9D496F}" destId="{A981217C-1401-4DE4-82EF-9DFE4839DFA8}" srcOrd="18" destOrd="0" presId="urn:microsoft.com/office/officeart/2005/8/layout/default"/>
    <dgm:cxn modelId="{87092938-8E99-41B0-94EB-ED2284823BC3}" type="presParOf" srcId="{DA702FB8-EC07-4F44-A6D7-A204EE9D496F}" destId="{5CAFB904-624B-492F-B689-45C7346417BF}" srcOrd="19" destOrd="0" presId="urn:microsoft.com/office/officeart/2005/8/layout/default"/>
    <dgm:cxn modelId="{DBE875BF-195F-4007-A537-A4AF2F15B7E2}" type="presParOf" srcId="{DA702FB8-EC07-4F44-A6D7-A204EE9D496F}" destId="{EC39D469-B9EE-476B-98A9-097E3E42C3AB}" srcOrd="20" destOrd="0" presId="urn:microsoft.com/office/officeart/2005/8/layout/default"/>
    <dgm:cxn modelId="{DFA16F81-97C1-407A-84FC-FFEA7022BB85}" type="presParOf" srcId="{DA702FB8-EC07-4F44-A6D7-A204EE9D496F}" destId="{7DBAFD18-3697-4AD7-89BE-EADAAE2C6D25}" srcOrd="21" destOrd="0" presId="urn:microsoft.com/office/officeart/2005/8/layout/default"/>
    <dgm:cxn modelId="{83C141EE-04FA-469F-BC13-057B0C8CD0EB}" type="presParOf" srcId="{DA702FB8-EC07-4F44-A6D7-A204EE9D496F}" destId="{FCE6081F-E864-4366-A6A7-59D9438C3DE2}" srcOrd="22" destOrd="0" presId="urn:microsoft.com/office/officeart/2005/8/layout/default"/>
    <dgm:cxn modelId="{D45C4FC8-0D3D-4612-AD4D-16D4462528E0}" type="presParOf" srcId="{DA702FB8-EC07-4F44-A6D7-A204EE9D496F}" destId="{C71A29CE-153E-4A98-BD36-1D40098AD802}" srcOrd="23" destOrd="0" presId="urn:microsoft.com/office/officeart/2005/8/layout/default"/>
    <dgm:cxn modelId="{045167D9-38F5-4DF3-A809-AE38AEDF0612}" type="presParOf" srcId="{DA702FB8-EC07-4F44-A6D7-A204EE9D496F}" destId="{2412D32B-5301-4746-BCA9-1B27C5901000}" srcOrd="24" destOrd="0" presId="urn:microsoft.com/office/officeart/2005/8/layout/default"/>
    <dgm:cxn modelId="{B10C295A-A105-4FE0-BBAB-725D7791D3A2}" type="presParOf" srcId="{DA702FB8-EC07-4F44-A6D7-A204EE9D496F}" destId="{E191AE11-0070-489E-A03D-F1B97D2F785A}" srcOrd="25" destOrd="0" presId="urn:microsoft.com/office/officeart/2005/8/layout/default"/>
    <dgm:cxn modelId="{4D0B686D-6FCB-4359-A739-01C45851EF80}" type="presParOf" srcId="{DA702FB8-EC07-4F44-A6D7-A204EE9D496F}" destId="{78968B9B-E217-451B-9424-B329443DB287}" srcOrd="26" destOrd="0" presId="urn:microsoft.com/office/officeart/2005/8/layout/default"/>
    <dgm:cxn modelId="{DC735482-7CE2-4FB1-AC2F-5F9F59369D60}" type="presParOf" srcId="{DA702FB8-EC07-4F44-A6D7-A204EE9D496F}" destId="{23951F4F-1241-4F82-879E-8D5D0E702ACD}" srcOrd="27" destOrd="0" presId="urn:microsoft.com/office/officeart/2005/8/layout/default"/>
    <dgm:cxn modelId="{FABDD4F9-181C-4A94-96D1-C82C33B80134}" type="presParOf" srcId="{DA702FB8-EC07-4F44-A6D7-A204EE9D496F}" destId="{6AB967B0-0DDD-452B-B527-3406CCB66906}" srcOrd="2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B0A73A4-3726-4151-8468-66ABB95B58E9}" type="doc">
      <dgm:prSet loTypeId="urn:microsoft.com/office/officeart/2011/layout/HexagonRadial" loCatId="cycle" qsTypeId="urn:microsoft.com/office/officeart/2005/8/quickstyle/simple1" qsCatId="simple" csTypeId="urn:microsoft.com/office/officeart/2005/8/colors/accent3_4" csCatId="accent3" phldr="1"/>
      <dgm:spPr/>
      <dgm:t>
        <a:bodyPr/>
        <a:lstStyle/>
        <a:p>
          <a:endParaRPr lang="en-GB"/>
        </a:p>
      </dgm:t>
    </dgm:pt>
    <dgm:pt modelId="{B38CF73F-F84F-4201-8046-DEF68F327A46}">
      <dgm:prSet phldrT="[Text]" custT="1"/>
      <dgm:spPr/>
      <dgm:t>
        <a:bodyPr/>
        <a:lstStyle/>
        <a:p>
          <a:r>
            <a:rPr lang="en-GB" sz="1000"/>
            <a:t>Safeguarding Adult Boards = 10 (1 x joint with SCP –Manchester) </a:t>
          </a:r>
          <a:endParaRPr lang="en-GB" sz="1000" dirty="0"/>
        </a:p>
      </dgm:t>
    </dgm:pt>
    <dgm:pt modelId="{AC96DC66-ADE9-4907-9C61-F00B104D4150}" type="parTrans" cxnId="{DA2555E2-BEFB-4076-AD7B-E70C344AE5C0}">
      <dgm:prSet/>
      <dgm:spPr/>
      <dgm:t>
        <a:bodyPr/>
        <a:lstStyle/>
        <a:p>
          <a:endParaRPr lang="en-GB">
            <a:solidFill>
              <a:schemeClr val="bg1"/>
            </a:solidFill>
          </a:endParaRPr>
        </a:p>
      </dgm:t>
    </dgm:pt>
    <dgm:pt modelId="{5DE8A22D-5EFE-470F-B7D9-0D0BCA7C4D89}" type="sibTrans" cxnId="{DA2555E2-BEFB-4076-AD7B-E70C344AE5C0}">
      <dgm:prSet/>
      <dgm:spPr/>
      <dgm:t>
        <a:bodyPr/>
        <a:lstStyle/>
        <a:p>
          <a:endParaRPr lang="en-GB">
            <a:solidFill>
              <a:schemeClr val="bg1"/>
            </a:solidFill>
          </a:endParaRPr>
        </a:p>
      </dgm:t>
    </dgm:pt>
    <dgm:pt modelId="{6B4BF52A-E7B2-4DCD-B143-9482CD6C4315}">
      <dgm:prSet phldrT="[Text]" custT="1"/>
      <dgm:spPr/>
      <dgm:t>
        <a:bodyPr/>
        <a:lstStyle/>
        <a:p>
          <a:r>
            <a:rPr lang="en-GB" sz="1000" b="1"/>
            <a:t>NHS GM Localities Partnerships and Boards</a:t>
          </a:r>
          <a:endParaRPr lang="en-GB" sz="1000" b="1" dirty="0"/>
        </a:p>
      </dgm:t>
    </dgm:pt>
    <dgm:pt modelId="{3954AC03-DF81-47CE-BD69-C286083AEE1D}" type="parTrans" cxnId="{777FBD84-50A2-4C54-AE3E-B48D1ED955E5}">
      <dgm:prSet/>
      <dgm:spPr/>
      <dgm:t>
        <a:bodyPr/>
        <a:lstStyle/>
        <a:p>
          <a:endParaRPr lang="en-GB">
            <a:solidFill>
              <a:schemeClr val="bg1"/>
            </a:solidFill>
          </a:endParaRPr>
        </a:p>
      </dgm:t>
    </dgm:pt>
    <dgm:pt modelId="{F93DCD68-43BA-4218-9599-092CA70A7F48}" type="sibTrans" cxnId="{777FBD84-50A2-4C54-AE3E-B48D1ED955E5}">
      <dgm:prSet/>
      <dgm:spPr/>
      <dgm:t>
        <a:bodyPr/>
        <a:lstStyle/>
        <a:p>
          <a:endParaRPr lang="en-GB">
            <a:solidFill>
              <a:schemeClr val="bg1"/>
            </a:solidFill>
          </a:endParaRPr>
        </a:p>
      </dgm:t>
    </dgm:pt>
    <dgm:pt modelId="{9C88707C-AB38-4B64-8C49-B852AB5FE008}">
      <dgm:prSet phldrT="[Text]" custT="1"/>
      <dgm:spPr/>
      <dgm:t>
        <a:bodyPr/>
        <a:lstStyle/>
        <a:p>
          <a:r>
            <a:rPr lang="en-GB" sz="1000"/>
            <a:t>Community Safety Partnerships (Serious Violence Duty, Domestic Abuse, Modern Day Slavery and Prevent) = 10</a:t>
          </a:r>
          <a:endParaRPr lang="en-GB" sz="1000" dirty="0"/>
        </a:p>
      </dgm:t>
    </dgm:pt>
    <dgm:pt modelId="{BFE55C3D-3429-45E0-B9EF-8E7BA8823B6B}" type="parTrans" cxnId="{2AAD29D0-9F40-4D28-B584-89EB6B8CDA84}">
      <dgm:prSet/>
      <dgm:spPr/>
      <dgm:t>
        <a:bodyPr/>
        <a:lstStyle/>
        <a:p>
          <a:endParaRPr lang="en-GB">
            <a:solidFill>
              <a:schemeClr val="bg1"/>
            </a:solidFill>
          </a:endParaRPr>
        </a:p>
      </dgm:t>
    </dgm:pt>
    <dgm:pt modelId="{D192394A-2A01-41EE-9DED-3BA125A8E820}" type="sibTrans" cxnId="{2AAD29D0-9F40-4D28-B584-89EB6B8CDA84}">
      <dgm:prSet/>
      <dgm:spPr/>
      <dgm:t>
        <a:bodyPr/>
        <a:lstStyle/>
        <a:p>
          <a:endParaRPr lang="en-GB">
            <a:solidFill>
              <a:schemeClr val="bg1"/>
            </a:solidFill>
          </a:endParaRPr>
        </a:p>
      </dgm:t>
    </dgm:pt>
    <dgm:pt modelId="{B4A5B116-7485-4E7C-8928-150FB7FF4AAE}">
      <dgm:prSet phldrT="[Text]" custT="1"/>
      <dgm:spPr>
        <a:solidFill>
          <a:schemeClr val="accent3">
            <a:lumMod val="75000"/>
          </a:schemeClr>
        </a:solidFill>
      </dgm:spPr>
      <dgm:t>
        <a:bodyPr/>
        <a:lstStyle/>
        <a:p>
          <a:r>
            <a:rPr lang="en-GB" sz="1000"/>
            <a:t>Safeguarding children Partnerships = 10 (1  joint with SAB –  Manchester)</a:t>
          </a:r>
          <a:endParaRPr lang="en-GB" sz="1000" dirty="0"/>
        </a:p>
      </dgm:t>
    </dgm:pt>
    <dgm:pt modelId="{A77E5B45-8B43-41E2-9F62-94BEBB1EF1BF}" type="parTrans" cxnId="{52A4A21A-7B68-4DA5-9E35-B58D579AB702}">
      <dgm:prSet/>
      <dgm:spPr/>
      <dgm:t>
        <a:bodyPr/>
        <a:lstStyle/>
        <a:p>
          <a:endParaRPr lang="en-GB">
            <a:solidFill>
              <a:schemeClr val="bg1"/>
            </a:solidFill>
          </a:endParaRPr>
        </a:p>
      </dgm:t>
    </dgm:pt>
    <dgm:pt modelId="{FB6414E5-A963-4DC4-9EEA-6A5F4F390C18}" type="sibTrans" cxnId="{52A4A21A-7B68-4DA5-9E35-B58D579AB702}">
      <dgm:prSet/>
      <dgm:spPr/>
      <dgm:t>
        <a:bodyPr/>
        <a:lstStyle/>
        <a:p>
          <a:endParaRPr lang="en-GB">
            <a:solidFill>
              <a:schemeClr val="bg1"/>
            </a:solidFill>
          </a:endParaRPr>
        </a:p>
      </dgm:t>
    </dgm:pt>
    <dgm:pt modelId="{A076C20C-8C06-46CF-9A52-350580F0D543}">
      <dgm:prSet phldrT="[Text]" custT="1"/>
      <dgm:spPr/>
      <dgm:t>
        <a:bodyPr/>
        <a:lstStyle/>
        <a:p>
          <a:r>
            <a:rPr lang="en-GB" sz="1000"/>
            <a:t>Corporate Parenting Boards (Looked After children and Care Leavers) = 10</a:t>
          </a:r>
          <a:endParaRPr lang="en-GB" sz="1000" dirty="0"/>
        </a:p>
      </dgm:t>
    </dgm:pt>
    <dgm:pt modelId="{91F31C4A-D064-4328-8B95-5473998C479E}" type="parTrans" cxnId="{3A7681DD-23A2-407D-9D1B-B3ED971C447D}">
      <dgm:prSet/>
      <dgm:spPr/>
      <dgm:t>
        <a:bodyPr/>
        <a:lstStyle/>
        <a:p>
          <a:endParaRPr lang="en-GB">
            <a:solidFill>
              <a:schemeClr val="bg1"/>
            </a:solidFill>
          </a:endParaRPr>
        </a:p>
      </dgm:t>
    </dgm:pt>
    <dgm:pt modelId="{ED375960-6945-4D62-A7F8-41F738C7D765}" type="sibTrans" cxnId="{3A7681DD-23A2-407D-9D1B-B3ED971C447D}">
      <dgm:prSet/>
      <dgm:spPr/>
      <dgm:t>
        <a:bodyPr/>
        <a:lstStyle/>
        <a:p>
          <a:endParaRPr lang="en-GB">
            <a:solidFill>
              <a:schemeClr val="bg1"/>
            </a:solidFill>
          </a:endParaRPr>
        </a:p>
      </dgm:t>
    </dgm:pt>
    <dgm:pt modelId="{E3B335B8-38FA-43DD-A9E0-1F6D3B5DF2F0}" type="pres">
      <dgm:prSet presAssocID="{7B0A73A4-3726-4151-8468-66ABB95B58E9}" presName="Name0" presStyleCnt="0">
        <dgm:presLayoutVars>
          <dgm:chMax val="1"/>
          <dgm:chPref val="1"/>
          <dgm:dir/>
          <dgm:animOne val="branch"/>
          <dgm:animLvl val="lvl"/>
        </dgm:presLayoutVars>
      </dgm:prSet>
      <dgm:spPr/>
    </dgm:pt>
    <dgm:pt modelId="{4E91C63D-9EBC-4B0F-8792-D88A242A67FE}" type="pres">
      <dgm:prSet presAssocID="{B38CF73F-F84F-4201-8046-DEF68F327A46}" presName="Parent" presStyleLbl="node0" presStyleIdx="0" presStyleCnt="1" custScaleX="94796" custScaleY="97076" custLinFactNeighborX="-8316" custLinFactNeighborY="-79650">
        <dgm:presLayoutVars>
          <dgm:chMax val="6"/>
          <dgm:chPref val="6"/>
        </dgm:presLayoutVars>
      </dgm:prSet>
      <dgm:spPr/>
    </dgm:pt>
    <dgm:pt modelId="{789EA0D5-8995-47B1-8600-A75C6B883829}" type="pres">
      <dgm:prSet presAssocID="{6B4BF52A-E7B2-4DCD-B143-9482CD6C4315}" presName="Accent1" presStyleCnt="0"/>
      <dgm:spPr/>
    </dgm:pt>
    <dgm:pt modelId="{36455838-64D2-48A7-8D9C-C84D79224DE9}" type="pres">
      <dgm:prSet presAssocID="{6B4BF52A-E7B2-4DCD-B143-9482CD6C4315}" presName="Accent" presStyleLbl="bgShp" presStyleIdx="0" presStyleCnt="4" custLinFactNeighborX="-19407" custLinFactNeighborY="-74730"/>
      <dgm:spPr/>
    </dgm:pt>
    <dgm:pt modelId="{66C2773E-13B6-403D-AF5A-12008775E53C}" type="pres">
      <dgm:prSet presAssocID="{6B4BF52A-E7B2-4DCD-B143-9482CD6C4315}" presName="Child1" presStyleLbl="node1" presStyleIdx="0" presStyleCnt="4" custLinFactNeighborX="79461" custLinFactNeighborY="77497">
        <dgm:presLayoutVars>
          <dgm:chMax val="0"/>
          <dgm:chPref val="0"/>
          <dgm:bulletEnabled val="1"/>
        </dgm:presLayoutVars>
      </dgm:prSet>
      <dgm:spPr/>
    </dgm:pt>
    <dgm:pt modelId="{62E14851-9F23-4E27-91F1-02CF5E605AEF}" type="pres">
      <dgm:prSet presAssocID="{9C88707C-AB38-4B64-8C49-B852AB5FE008}" presName="Accent2" presStyleCnt="0"/>
      <dgm:spPr/>
    </dgm:pt>
    <dgm:pt modelId="{4E6D8823-6DE1-4C1B-9050-6A20B751E649}" type="pres">
      <dgm:prSet presAssocID="{9C88707C-AB38-4B64-8C49-B852AB5FE008}" presName="Accent" presStyleLbl="bgShp" presStyleIdx="1" presStyleCnt="4" custLinFactNeighborX="89053" custLinFactNeighborY="-51853"/>
      <dgm:spPr/>
    </dgm:pt>
    <dgm:pt modelId="{BD24ACDE-B903-41F5-9467-65E3DB6F0477}" type="pres">
      <dgm:prSet presAssocID="{9C88707C-AB38-4B64-8C49-B852AB5FE008}" presName="Child2" presStyleLbl="node1" presStyleIdx="1" presStyleCnt="4" custScaleX="119738" custScaleY="117616" custLinFactNeighborX="74519" custLinFactNeighborY="82319">
        <dgm:presLayoutVars>
          <dgm:chMax val="0"/>
          <dgm:chPref val="0"/>
          <dgm:bulletEnabled val="1"/>
        </dgm:presLayoutVars>
      </dgm:prSet>
      <dgm:spPr/>
    </dgm:pt>
    <dgm:pt modelId="{B5039884-3C45-4B6E-BEFC-55F3CCC80D44}" type="pres">
      <dgm:prSet presAssocID="{B4A5B116-7485-4E7C-8928-150FB7FF4AAE}" presName="Accent3" presStyleCnt="0"/>
      <dgm:spPr/>
    </dgm:pt>
    <dgm:pt modelId="{9C8CB84D-27FE-43A3-B23A-BCF68E0657DB}" type="pres">
      <dgm:prSet presAssocID="{B4A5B116-7485-4E7C-8928-150FB7FF4AAE}" presName="Accent" presStyleLbl="bgShp" presStyleIdx="2" presStyleCnt="4" custLinFactNeighborX="-16672" custLinFactNeighborY="83425"/>
      <dgm:spPr/>
    </dgm:pt>
    <dgm:pt modelId="{FAE5D95C-1A0C-4C42-885E-81689F21239D}" type="pres">
      <dgm:prSet presAssocID="{B4A5B116-7485-4E7C-8928-150FB7FF4AAE}" presName="Child3" presStyleLbl="node1" presStyleIdx="2" presStyleCnt="4" custScaleX="109878" custScaleY="117749" custLinFactY="-59771" custLinFactNeighborX="73659" custLinFactNeighborY="-100000">
        <dgm:presLayoutVars>
          <dgm:chMax val="0"/>
          <dgm:chPref val="0"/>
          <dgm:bulletEnabled val="1"/>
        </dgm:presLayoutVars>
      </dgm:prSet>
      <dgm:spPr/>
    </dgm:pt>
    <dgm:pt modelId="{5E4BAE94-D684-4C12-9F37-91AF93AC739D}" type="pres">
      <dgm:prSet presAssocID="{A076C20C-8C06-46CF-9A52-350580F0D543}" presName="Accent4" presStyleCnt="0"/>
      <dgm:spPr/>
    </dgm:pt>
    <dgm:pt modelId="{28AD250D-E2FC-4648-A178-883A721102FF}" type="pres">
      <dgm:prSet presAssocID="{A076C20C-8C06-46CF-9A52-350580F0D543}" presName="Accent" presStyleLbl="bgShp" presStyleIdx="3" presStyleCnt="4" custScaleX="107531" custScaleY="98650" custLinFactY="-27603" custLinFactNeighborX="64421" custLinFactNeighborY="-100000"/>
      <dgm:spPr/>
    </dgm:pt>
    <dgm:pt modelId="{7C820046-6044-4677-A885-71024C7AF409}" type="pres">
      <dgm:prSet presAssocID="{A076C20C-8C06-46CF-9A52-350580F0D543}" presName="Child4" presStyleLbl="node1" presStyleIdx="3" presStyleCnt="4" custScaleX="121560" custScaleY="122566" custLinFactNeighborX="-4505" custLinFactNeighborY="-96076">
        <dgm:presLayoutVars>
          <dgm:chMax val="0"/>
          <dgm:chPref val="0"/>
          <dgm:bulletEnabled val="1"/>
        </dgm:presLayoutVars>
      </dgm:prSet>
      <dgm:spPr/>
    </dgm:pt>
  </dgm:ptLst>
  <dgm:cxnLst>
    <dgm:cxn modelId="{52A4A21A-7B68-4DA5-9E35-B58D579AB702}" srcId="{B38CF73F-F84F-4201-8046-DEF68F327A46}" destId="{B4A5B116-7485-4E7C-8928-150FB7FF4AAE}" srcOrd="2" destOrd="0" parTransId="{A77E5B45-8B43-41E2-9F62-94BEBB1EF1BF}" sibTransId="{FB6414E5-A963-4DC4-9EEA-6A5F4F390C18}"/>
    <dgm:cxn modelId="{A478F360-B1A0-4008-AF2F-90C8104475D3}" type="presOf" srcId="{B4A5B116-7485-4E7C-8928-150FB7FF4AAE}" destId="{FAE5D95C-1A0C-4C42-885E-81689F21239D}" srcOrd="0" destOrd="0" presId="urn:microsoft.com/office/officeart/2011/layout/HexagonRadial"/>
    <dgm:cxn modelId="{B4968061-78C2-4327-9774-8860A13D5381}" type="presOf" srcId="{9C88707C-AB38-4B64-8C49-B852AB5FE008}" destId="{BD24ACDE-B903-41F5-9467-65E3DB6F0477}" srcOrd="0" destOrd="0" presId="urn:microsoft.com/office/officeart/2011/layout/HexagonRadial"/>
    <dgm:cxn modelId="{DC67F369-F7B6-447D-B2BA-F905315FA8BD}" type="presOf" srcId="{A076C20C-8C06-46CF-9A52-350580F0D543}" destId="{7C820046-6044-4677-A885-71024C7AF409}" srcOrd="0" destOrd="0" presId="urn:microsoft.com/office/officeart/2011/layout/HexagonRadial"/>
    <dgm:cxn modelId="{D2A7134B-E2FD-4C52-A13B-B5AD6F5D1B2C}" type="presOf" srcId="{7B0A73A4-3726-4151-8468-66ABB95B58E9}" destId="{E3B335B8-38FA-43DD-A9E0-1F6D3B5DF2F0}" srcOrd="0" destOrd="0" presId="urn:microsoft.com/office/officeart/2011/layout/HexagonRadial"/>
    <dgm:cxn modelId="{777FBD84-50A2-4C54-AE3E-B48D1ED955E5}" srcId="{B38CF73F-F84F-4201-8046-DEF68F327A46}" destId="{6B4BF52A-E7B2-4DCD-B143-9482CD6C4315}" srcOrd="0" destOrd="0" parTransId="{3954AC03-DF81-47CE-BD69-C286083AEE1D}" sibTransId="{F93DCD68-43BA-4218-9599-092CA70A7F48}"/>
    <dgm:cxn modelId="{5C4268C3-619B-406D-AF0E-DDE3C3E9ACDE}" type="presOf" srcId="{B38CF73F-F84F-4201-8046-DEF68F327A46}" destId="{4E91C63D-9EBC-4B0F-8792-D88A242A67FE}" srcOrd="0" destOrd="0" presId="urn:microsoft.com/office/officeart/2011/layout/HexagonRadial"/>
    <dgm:cxn modelId="{2AAD29D0-9F40-4D28-B584-89EB6B8CDA84}" srcId="{B38CF73F-F84F-4201-8046-DEF68F327A46}" destId="{9C88707C-AB38-4B64-8C49-B852AB5FE008}" srcOrd="1" destOrd="0" parTransId="{BFE55C3D-3429-45E0-B9EF-8E7BA8823B6B}" sibTransId="{D192394A-2A01-41EE-9DED-3BA125A8E820}"/>
    <dgm:cxn modelId="{3A7681DD-23A2-407D-9D1B-B3ED971C447D}" srcId="{B38CF73F-F84F-4201-8046-DEF68F327A46}" destId="{A076C20C-8C06-46CF-9A52-350580F0D543}" srcOrd="3" destOrd="0" parTransId="{91F31C4A-D064-4328-8B95-5473998C479E}" sibTransId="{ED375960-6945-4D62-A7F8-41F738C7D765}"/>
    <dgm:cxn modelId="{506D58DF-F7AF-4E5A-8085-9046AA833C03}" type="presOf" srcId="{6B4BF52A-E7B2-4DCD-B143-9482CD6C4315}" destId="{66C2773E-13B6-403D-AF5A-12008775E53C}" srcOrd="0" destOrd="0" presId="urn:microsoft.com/office/officeart/2011/layout/HexagonRadial"/>
    <dgm:cxn modelId="{DA2555E2-BEFB-4076-AD7B-E70C344AE5C0}" srcId="{7B0A73A4-3726-4151-8468-66ABB95B58E9}" destId="{B38CF73F-F84F-4201-8046-DEF68F327A46}" srcOrd="0" destOrd="0" parTransId="{AC96DC66-ADE9-4907-9C61-F00B104D4150}" sibTransId="{5DE8A22D-5EFE-470F-B7D9-0D0BCA7C4D89}"/>
    <dgm:cxn modelId="{72609341-603D-4A47-97D1-A35122003D1D}" type="presParOf" srcId="{E3B335B8-38FA-43DD-A9E0-1F6D3B5DF2F0}" destId="{4E91C63D-9EBC-4B0F-8792-D88A242A67FE}" srcOrd="0" destOrd="0" presId="urn:microsoft.com/office/officeart/2011/layout/HexagonRadial"/>
    <dgm:cxn modelId="{DE58F6D2-D88F-404C-85E3-B75D689B6882}" type="presParOf" srcId="{E3B335B8-38FA-43DD-A9E0-1F6D3B5DF2F0}" destId="{789EA0D5-8995-47B1-8600-A75C6B883829}" srcOrd="1" destOrd="0" presId="urn:microsoft.com/office/officeart/2011/layout/HexagonRadial"/>
    <dgm:cxn modelId="{608C8C45-F2B7-4358-8258-63EC21878DCC}" type="presParOf" srcId="{789EA0D5-8995-47B1-8600-A75C6B883829}" destId="{36455838-64D2-48A7-8D9C-C84D79224DE9}" srcOrd="0" destOrd="0" presId="urn:microsoft.com/office/officeart/2011/layout/HexagonRadial"/>
    <dgm:cxn modelId="{4C0F79E1-F0E7-4F2F-A223-02CB52B52BAF}" type="presParOf" srcId="{E3B335B8-38FA-43DD-A9E0-1F6D3B5DF2F0}" destId="{66C2773E-13B6-403D-AF5A-12008775E53C}" srcOrd="2" destOrd="0" presId="urn:microsoft.com/office/officeart/2011/layout/HexagonRadial"/>
    <dgm:cxn modelId="{1F4DE120-6DAC-45BA-8A39-81DB55E5EC30}" type="presParOf" srcId="{E3B335B8-38FA-43DD-A9E0-1F6D3B5DF2F0}" destId="{62E14851-9F23-4E27-91F1-02CF5E605AEF}" srcOrd="3" destOrd="0" presId="urn:microsoft.com/office/officeart/2011/layout/HexagonRadial"/>
    <dgm:cxn modelId="{1A1E8400-44D7-473B-9950-22BCBB70B86A}" type="presParOf" srcId="{62E14851-9F23-4E27-91F1-02CF5E605AEF}" destId="{4E6D8823-6DE1-4C1B-9050-6A20B751E649}" srcOrd="0" destOrd="0" presId="urn:microsoft.com/office/officeart/2011/layout/HexagonRadial"/>
    <dgm:cxn modelId="{F5D9AF4E-0CEE-44DF-BE89-01D230AE0365}" type="presParOf" srcId="{E3B335B8-38FA-43DD-A9E0-1F6D3B5DF2F0}" destId="{BD24ACDE-B903-41F5-9467-65E3DB6F0477}" srcOrd="4" destOrd="0" presId="urn:microsoft.com/office/officeart/2011/layout/HexagonRadial"/>
    <dgm:cxn modelId="{976C8986-14DA-4D4A-B590-B2DE3B58DBFF}" type="presParOf" srcId="{E3B335B8-38FA-43DD-A9E0-1F6D3B5DF2F0}" destId="{B5039884-3C45-4B6E-BEFC-55F3CCC80D44}" srcOrd="5" destOrd="0" presId="urn:microsoft.com/office/officeart/2011/layout/HexagonRadial"/>
    <dgm:cxn modelId="{29A55BD8-6A4C-4C49-B09A-0DD7496ECDE7}" type="presParOf" srcId="{B5039884-3C45-4B6E-BEFC-55F3CCC80D44}" destId="{9C8CB84D-27FE-43A3-B23A-BCF68E0657DB}" srcOrd="0" destOrd="0" presId="urn:microsoft.com/office/officeart/2011/layout/HexagonRadial"/>
    <dgm:cxn modelId="{6749D3CB-4E08-441F-876C-5605F051F9F2}" type="presParOf" srcId="{E3B335B8-38FA-43DD-A9E0-1F6D3B5DF2F0}" destId="{FAE5D95C-1A0C-4C42-885E-81689F21239D}" srcOrd="6" destOrd="0" presId="urn:microsoft.com/office/officeart/2011/layout/HexagonRadial"/>
    <dgm:cxn modelId="{762E3D24-A0AF-4BD8-BAC9-7E14A3CC9E5A}" type="presParOf" srcId="{E3B335B8-38FA-43DD-A9E0-1F6D3B5DF2F0}" destId="{5E4BAE94-D684-4C12-9F37-91AF93AC739D}" srcOrd="7" destOrd="0" presId="urn:microsoft.com/office/officeart/2011/layout/HexagonRadial"/>
    <dgm:cxn modelId="{58D9E8CC-8B92-425F-827C-DC0F44EF2FFB}" type="presParOf" srcId="{5E4BAE94-D684-4C12-9F37-91AF93AC739D}" destId="{28AD250D-E2FC-4648-A178-883A721102FF}" srcOrd="0" destOrd="0" presId="urn:microsoft.com/office/officeart/2011/layout/HexagonRadial"/>
    <dgm:cxn modelId="{03AB74CE-089D-48CE-817C-2C0820698181}" type="presParOf" srcId="{E3B335B8-38FA-43DD-A9E0-1F6D3B5DF2F0}" destId="{7C820046-6044-4677-A885-71024C7AF409}" srcOrd="8"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2C5F77-1428-483D-BA93-25382E8C6869}" type="doc">
      <dgm:prSet loTypeId="urn:microsoft.com/office/officeart/2005/8/layout/chevron2" loCatId="list" qsTypeId="urn:microsoft.com/office/officeart/2005/8/quickstyle/simple1" qsCatId="simple" csTypeId="urn:microsoft.com/office/officeart/2005/8/colors/accent3_2" csCatId="accent3" phldr="1"/>
      <dgm:spPr/>
      <dgm:t>
        <a:bodyPr/>
        <a:lstStyle/>
        <a:p>
          <a:endParaRPr lang="en-GB"/>
        </a:p>
      </dgm:t>
    </dgm:pt>
    <dgm:pt modelId="{DEC0EA36-62A2-45BE-96DF-28DB5E15F8EE}">
      <dgm:prSet phldrT="[Text]"/>
      <dgm:spPr/>
      <dgm:t>
        <a:bodyPr/>
        <a:lstStyle/>
        <a:p>
          <a:r>
            <a:rPr lang="en-GB" dirty="0">
              <a:latin typeface="Arial" panose="020B0604020202020204" pitchFamily="34" charset="0"/>
              <a:cs typeface="Arial" panose="020B0604020202020204" pitchFamily="34" charset="0"/>
            </a:rPr>
            <a:t>1</a:t>
          </a:r>
        </a:p>
      </dgm:t>
    </dgm:pt>
    <dgm:pt modelId="{0CF0D4FF-D988-4492-BCB6-08651FA6C476}" type="parTrans" cxnId="{8BA8428F-416E-4E00-BB84-62682E61E96A}">
      <dgm:prSet/>
      <dgm:spPr/>
      <dgm:t>
        <a:bodyPr/>
        <a:lstStyle/>
        <a:p>
          <a:endParaRPr lang="en-GB">
            <a:latin typeface="Arial" panose="020B0604020202020204" pitchFamily="34" charset="0"/>
            <a:cs typeface="Arial" panose="020B0604020202020204" pitchFamily="34" charset="0"/>
          </a:endParaRPr>
        </a:p>
      </dgm:t>
    </dgm:pt>
    <dgm:pt modelId="{E2B3B03A-00BA-4A7B-A9A5-B673361D83D9}" type="sibTrans" cxnId="{8BA8428F-416E-4E00-BB84-62682E61E96A}">
      <dgm:prSet/>
      <dgm:spPr/>
      <dgm:t>
        <a:bodyPr/>
        <a:lstStyle/>
        <a:p>
          <a:endParaRPr lang="en-GB">
            <a:latin typeface="Arial" panose="020B0604020202020204" pitchFamily="34" charset="0"/>
            <a:cs typeface="Arial" panose="020B0604020202020204" pitchFamily="34" charset="0"/>
          </a:endParaRPr>
        </a:p>
      </dgm:t>
    </dgm:pt>
    <dgm:pt modelId="{6157807A-FC65-450C-9F61-7A0EF43FC7CF}">
      <dgm:prSet phldrT="[Text]"/>
      <dgm:spPr/>
      <dgm:t>
        <a:bodyPr/>
        <a:lstStyle/>
        <a:p>
          <a:r>
            <a:rPr lang="en-GB" dirty="0">
              <a:latin typeface="Arial" panose="020B0604020202020204" pitchFamily="34" charset="0"/>
              <a:cs typeface="Arial" panose="020B0604020202020204" pitchFamily="34" charset="0"/>
            </a:rPr>
            <a:t>2</a:t>
          </a:r>
        </a:p>
      </dgm:t>
    </dgm:pt>
    <dgm:pt modelId="{91E2CA90-22AF-4CB8-BDC7-57F9427B116F}" type="parTrans" cxnId="{C0151B7D-3362-4D43-8403-8F86B400A4EE}">
      <dgm:prSet/>
      <dgm:spPr/>
      <dgm:t>
        <a:bodyPr/>
        <a:lstStyle/>
        <a:p>
          <a:endParaRPr lang="en-GB">
            <a:latin typeface="Arial" panose="020B0604020202020204" pitchFamily="34" charset="0"/>
            <a:cs typeface="Arial" panose="020B0604020202020204" pitchFamily="34" charset="0"/>
          </a:endParaRPr>
        </a:p>
      </dgm:t>
    </dgm:pt>
    <dgm:pt modelId="{1BD011CB-85E9-4A77-92FA-AEF6F351402B}" type="sibTrans" cxnId="{C0151B7D-3362-4D43-8403-8F86B400A4EE}">
      <dgm:prSet/>
      <dgm:spPr/>
      <dgm:t>
        <a:bodyPr/>
        <a:lstStyle/>
        <a:p>
          <a:endParaRPr lang="en-GB">
            <a:latin typeface="Arial" panose="020B0604020202020204" pitchFamily="34" charset="0"/>
            <a:cs typeface="Arial" panose="020B0604020202020204" pitchFamily="34" charset="0"/>
          </a:endParaRPr>
        </a:p>
      </dgm:t>
    </dgm:pt>
    <dgm:pt modelId="{12CE440A-142C-4518-9D32-DC1DB8F4A069}">
      <dgm:prSet phldrT="[Text]"/>
      <dgm:spPr/>
      <dgm:t>
        <a:bodyPr/>
        <a:lstStyle/>
        <a:p>
          <a:pPr>
            <a:buClrTx/>
            <a:buSzTx/>
            <a:buFont typeface="+mj-lt"/>
            <a:buNone/>
          </a:pPr>
          <a:r>
            <a:rPr lang="en-GB" b="0" dirty="0">
              <a:effectLst/>
              <a:latin typeface="Arial" panose="020B0604020202020204" pitchFamily="34" charset="0"/>
              <a:cs typeface="Arial" panose="020B0604020202020204" pitchFamily="34" charset="0"/>
            </a:rPr>
            <a:t>Provide strategic influence across the NHS GM system to ensure our statutory safeguarding arrangements continue to be robust and improve the quality of safeguarding across the GM system,  within localities and across multiagency safeguarding boards and partnerships. </a:t>
          </a:r>
          <a:endParaRPr lang="en-GB" dirty="0">
            <a:latin typeface="Arial" panose="020B0604020202020204" pitchFamily="34" charset="0"/>
            <a:cs typeface="Arial" panose="020B0604020202020204" pitchFamily="34" charset="0"/>
          </a:endParaRPr>
        </a:p>
      </dgm:t>
    </dgm:pt>
    <dgm:pt modelId="{648D3DB9-68F1-4C01-B839-ED10CAD82793}" type="parTrans" cxnId="{335EE499-97D9-499D-AB30-B3A1BFA94DA9}">
      <dgm:prSet/>
      <dgm:spPr/>
      <dgm:t>
        <a:bodyPr/>
        <a:lstStyle/>
        <a:p>
          <a:endParaRPr lang="en-GB">
            <a:latin typeface="Arial" panose="020B0604020202020204" pitchFamily="34" charset="0"/>
            <a:cs typeface="Arial" panose="020B0604020202020204" pitchFamily="34" charset="0"/>
          </a:endParaRPr>
        </a:p>
      </dgm:t>
    </dgm:pt>
    <dgm:pt modelId="{39BC33AA-CAFF-4B35-A742-0AC3FDF21C6C}" type="sibTrans" cxnId="{335EE499-97D9-499D-AB30-B3A1BFA94DA9}">
      <dgm:prSet/>
      <dgm:spPr/>
      <dgm:t>
        <a:bodyPr/>
        <a:lstStyle/>
        <a:p>
          <a:endParaRPr lang="en-GB">
            <a:latin typeface="Arial" panose="020B0604020202020204" pitchFamily="34" charset="0"/>
            <a:cs typeface="Arial" panose="020B0604020202020204" pitchFamily="34" charset="0"/>
          </a:endParaRPr>
        </a:p>
      </dgm:t>
    </dgm:pt>
    <dgm:pt modelId="{57FBFC00-02A3-4005-B367-1B1EC9D674F4}">
      <dgm:prSet phldrT="[Text]"/>
      <dgm:spPr/>
      <dgm:t>
        <a:bodyPr/>
        <a:lstStyle/>
        <a:p>
          <a:r>
            <a:rPr lang="en-GB" dirty="0">
              <a:latin typeface="Arial" panose="020B0604020202020204" pitchFamily="34" charset="0"/>
              <a:cs typeface="Arial" panose="020B0604020202020204" pitchFamily="34" charset="0"/>
            </a:rPr>
            <a:t>3</a:t>
          </a:r>
        </a:p>
      </dgm:t>
    </dgm:pt>
    <dgm:pt modelId="{67E5DFF3-4103-4861-A987-79DFB3385D9C}" type="parTrans" cxnId="{EDF23969-AEC5-494D-BDD8-F4BDEB54D0C2}">
      <dgm:prSet/>
      <dgm:spPr/>
      <dgm:t>
        <a:bodyPr/>
        <a:lstStyle/>
        <a:p>
          <a:endParaRPr lang="en-GB">
            <a:latin typeface="Arial" panose="020B0604020202020204" pitchFamily="34" charset="0"/>
            <a:cs typeface="Arial" panose="020B0604020202020204" pitchFamily="34" charset="0"/>
          </a:endParaRPr>
        </a:p>
      </dgm:t>
    </dgm:pt>
    <dgm:pt modelId="{EC0BA146-95C4-4963-BACB-8A0E300515BD}" type="sibTrans" cxnId="{EDF23969-AEC5-494D-BDD8-F4BDEB54D0C2}">
      <dgm:prSet/>
      <dgm:spPr/>
      <dgm:t>
        <a:bodyPr/>
        <a:lstStyle/>
        <a:p>
          <a:endParaRPr lang="en-GB">
            <a:latin typeface="Arial" panose="020B0604020202020204" pitchFamily="34" charset="0"/>
            <a:cs typeface="Arial" panose="020B0604020202020204" pitchFamily="34" charset="0"/>
          </a:endParaRPr>
        </a:p>
      </dgm:t>
    </dgm:pt>
    <dgm:pt modelId="{7476E427-1540-4426-A103-73EB947846F8}">
      <dgm:prSet phldrT="[Text]"/>
      <dgm:spPr/>
      <dgm:t>
        <a:bodyPr/>
        <a:lstStyle/>
        <a:p>
          <a:pPr>
            <a:buClrTx/>
            <a:buSzTx/>
            <a:buFont typeface="+mj-lt"/>
            <a:buNone/>
          </a:pPr>
          <a:r>
            <a:rPr lang="en-GB" b="0" dirty="0">
              <a:effectLst/>
              <a:latin typeface="Arial" panose="020B0604020202020204" pitchFamily="34" charset="0"/>
              <a:cs typeface="Arial" panose="020B0604020202020204" pitchFamily="34" charset="0"/>
            </a:rPr>
            <a:t>Continue to support the implementation of our identified safeguarding priorities as outlined in the NHS GM Integrated Care Strategy and Joint Forward Plan 2023- 28 </a:t>
          </a:r>
          <a:endParaRPr lang="en-GB" dirty="0">
            <a:latin typeface="Arial" panose="020B0604020202020204" pitchFamily="34" charset="0"/>
            <a:cs typeface="Arial" panose="020B0604020202020204" pitchFamily="34" charset="0"/>
          </a:endParaRPr>
        </a:p>
      </dgm:t>
    </dgm:pt>
    <dgm:pt modelId="{FAE02657-6A29-494B-B628-E55BB16941AC}" type="parTrans" cxnId="{40E1C0AA-878D-4ACD-A906-3B2AFC268559}">
      <dgm:prSet/>
      <dgm:spPr/>
      <dgm:t>
        <a:bodyPr/>
        <a:lstStyle/>
        <a:p>
          <a:endParaRPr lang="en-GB">
            <a:latin typeface="Arial" panose="020B0604020202020204" pitchFamily="34" charset="0"/>
            <a:cs typeface="Arial" panose="020B0604020202020204" pitchFamily="34" charset="0"/>
          </a:endParaRPr>
        </a:p>
      </dgm:t>
    </dgm:pt>
    <dgm:pt modelId="{C0BAF3BE-FA8A-448F-97B5-7FA33A574AD9}" type="sibTrans" cxnId="{40E1C0AA-878D-4ACD-A906-3B2AFC268559}">
      <dgm:prSet/>
      <dgm:spPr/>
      <dgm:t>
        <a:bodyPr/>
        <a:lstStyle/>
        <a:p>
          <a:endParaRPr lang="en-GB">
            <a:latin typeface="Arial" panose="020B0604020202020204" pitchFamily="34" charset="0"/>
            <a:cs typeface="Arial" panose="020B0604020202020204" pitchFamily="34" charset="0"/>
          </a:endParaRPr>
        </a:p>
      </dgm:t>
    </dgm:pt>
    <dgm:pt modelId="{AEF7296B-97A5-46A2-8570-0902006DD91E}">
      <dgm:prSet phldrT="[Text]"/>
      <dgm:spPr/>
      <dgm:t>
        <a:bodyPr/>
        <a:lstStyle/>
        <a:p>
          <a:pPr>
            <a:buClrTx/>
            <a:buSzTx/>
            <a:buFont typeface="+mj-lt"/>
            <a:buNone/>
          </a:pPr>
          <a:r>
            <a:rPr lang="en-GB" b="0" dirty="0">
              <a:effectLst/>
              <a:latin typeface="Arial" panose="020B0604020202020204" pitchFamily="34" charset="0"/>
              <a:cs typeface="Arial" panose="020B0604020202020204" pitchFamily="34" charset="0"/>
            </a:rPr>
            <a:t>4</a:t>
          </a:r>
          <a:endParaRPr lang="en-GB" dirty="0">
            <a:latin typeface="Arial" panose="020B0604020202020204" pitchFamily="34" charset="0"/>
            <a:cs typeface="Arial" panose="020B0604020202020204" pitchFamily="34" charset="0"/>
          </a:endParaRPr>
        </a:p>
      </dgm:t>
    </dgm:pt>
    <dgm:pt modelId="{C0D321C0-C55E-4D4E-87FF-0A2143A1E6F8}" type="parTrans" cxnId="{38E39BAC-5CB7-4019-ADAB-374C58263046}">
      <dgm:prSet/>
      <dgm:spPr/>
      <dgm:t>
        <a:bodyPr/>
        <a:lstStyle/>
        <a:p>
          <a:endParaRPr lang="en-GB">
            <a:latin typeface="Arial" panose="020B0604020202020204" pitchFamily="34" charset="0"/>
            <a:cs typeface="Arial" panose="020B0604020202020204" pitchFamily="34" charset="0"/>
          </a:endParaRPr>
        </a:p>
      </dgm:t>
    </dgm:pt>
    <dgm:pt modelId="{AAA855B8-C358-4CB5-9915-A11A789BA03B}" type="sibTrans" cxnId="{38E39BAC-5CB7-4019-ADAB-374C58263046}">
      <dgm:prSet/>
      <dgm:spPr/>
      <dgm:t>
        <a:bodyPr/>
        <a:lstStyle/>
        <a:p>
          <a:endParaRPr lang="en-GB">
            <a:latin typeface="Arial" panose="020B0604020202020204" pitchFamily="34" charset="0"/>
            <a:cs typeface="Arial" panose="020B0604020202020204" pitchFamily="34" charset="0"/>
          </a:endParaRPr>
        </a:p>
      </dgm:t>
    </dgm:pt>
    <dgm:pt modelId="{6BCC60D6-69B4-4FAD-8715-8DCFEEBEB35C}">
      <dgm:prSet phldrT="[Text]"/>
      <dgm:spPr/>
      <dgm:t>
        <a:bodyPr/>
        <a:lstStyle/>
        <a:p>
          <a:pPr>
            <a:buClrTx/>
            <a:buSzTx/>
            <a:buFont typeface="+mj-lt"/>
            <a:buNone/>
          </a:pPr>
          <a:r>
            <a:rPr lang="en-GB" b="0" dirty="0">
              <a:effectLst/>
              <a:latin typeface="Arial" panose="020B0604020202020204" pitchFamily="34" charset="0"/>
              <a:cs typeface="Arial" panose="020B0604020202020204" pitchFamily="34" charset="0"/>
            </a:rPr>
            <a:t>5</a:t>
          </a:r>
          <a:endParaRPr lang="en-GB" dirty="0">
            <a:latin typeface="Arial" panose="020B0604020202020204" pitchFamily="34" charset="0"/>
            <a:cs typeface="Arial" panose="020B0604020202020204" pitchFamily="34" charset="0"/>
          </a:endParaRPr>
        </a:p>
      </dgm:t>
    </dgm:pt>
    <dgm:pt modelId="{3C076FF3-7653-49CA-8FE1-16178BBCF453}" type="parTrans" cxnId="{5F1CE4A0-7E1B-4E5A-8A16-6115E9C23B69}">
      <dgm:prSet/>
      <dgm:spPr/>
      <dgm:t>
        <a:bodyPr/>
        <a:lstStyle/>
        <a:p>
          <a:endParaRPr lang="en-GB">
            <a:latin typeface="Arial" panose="020B0604020202020204" pitchFamily="34" charset="0"/>
            <a:cs typeface="Arial" panose="020B0604020202020204" pitchFamily="34" charset="0"/>
          </a:endParaRPr>
        </a:p>
      </dgm:t>
    </dgm:pt>
    <dgm:pt modelId="{39915F41-408B-4979-B923-D06A79EB15D5}" type="sibTrans" cxnId="{5F1CE4A0-7E1B-4E5A-8A16-6115E9C23B69}">
      <dgm:prSet/>
      <dgm:spPr/>
      <dgm:t>
        <a:bodyPr/>
        <a:lstStyle/>
        <a:p>
          <a:endParaRPr lang="en-GB">
            <a:latin typeface="Arial" panose="020B0604020202020204" pitchFamily="34" charset="0"/>
            <a:cs typeface="Arial" panose="020B0604020202020204" pitchFamily="34" charset="0"/>
          </a:endParaRPr>
        </a:p>
      </dgm:t>
    </dgm:pt>
    <dgm:pt modelId="{7FE0A38C-1D94-48D8-9EEC-4BBB4F1E5016}">
      <dgm:prSet phldrT="[Text]"/>
      <dgm:spPr/>
      <dgm:t>
        <a:bodyPr/>
        <a:lstStyle/>
        <a:p>
          <a:pPr>
            <a:buClrTx/>
            <a:buSzTx/>
            <a:buFont typeface="+mj-lt"/>
            <a:buNone/>
          </a:pPr>
          <a:r>
            <a:rPr lang="en-GB" b="0" dirty="0">
              <a:effectLst/>
              <a:latin typeface="Arial" panose="020B0604020202020204" pitchFamily="34" charset="0"/>
              <a:cs typeface="Arial" panose="020B0604020202020204" pitchFamily="34" charset="0"/>
            </a:rPr>
            <a:t>6</a:t>
          </a:r>
          <a:endParaRPr lang="en-GB" dirty="0">
            <a:latin typeface="Arial" panose="020B0604020202020204" pitchFamily="34" charset="0"/>
            <a:cs typeface="Arial" panose="020B0604020202020204" pitchFamily="34" charset="0"/>
          </a:endParaRPr>
        </a:p>
      </dgm:t>
    </dgm:pt>
    <dgm:pt modelId="{F0E1A78A-9E43-4970-B7CA-DD7848AA46BF}" type="parTrans" cxnId="{421F7C2C-B9A8-4F73-A938-430988BCA7C1}">
      <dgm:prSet/>
      <dgm:spPr/>
      <dgm:t>
        <a:bodyPr/>
        <a:lstStyle/>
        <a:p>
          <a:endParaRPr lang="en-GB">
            <a:latin typeface="Arial" panose="020B0604020202020204" pitchFamily="34" charset="0"/>
            <a:cs typeface="Arial" panose="020B0604020202020204" pitchFamily="34" charset="0"/>
          </a:endParaRPr>
        </a:p>
      </dgm:t>
    </dgm:pt>
    <dgm:pt modelId="{011EAD2A-2428-47B5-ACF2-9FEF7F05E167}" type="sibTrans" cxnId="{421F7C2C-B9A8-4F73-A938-430988BCA7C1}">
      <dgm:prSet/>
      <dgm:spPr/>
      <dgm:t>
        <a:bodyPr/>
        <a:lstStyle/>
        <a:p>
          <a:endParaRPr lang="en-GB">
            <a:latin typeface="Arial" panose="020B0604020202020204" pitchFamily="34" charset="0"/>
            <a:cs typeface="Arial" panose="020B0604020202020204" pitchFamily="34" charset="0"/>
          </a:endParaRPr>
        </a:p>
      </dgm:t>
    </dgm:pt>
    <dgm:pt modelId="{DE46246F-204D-4A92-AAD9-96AEE9B9067A}">
      <dgm:prSet/>
      <dgm:spPr/>
      <dgm:t>
        <a:bodyPr/>
        <a:lstStyle/>
        <a:p>
          <a:pPr>
            <a:buFont typeface="+mj-lt"/>
            <a:buNone/>
          </a:pPr>
          <a:r>
            <a:rPr lang="en-GB" b="0" dirty="0">
              <a:effectLst/>
              <a:latin typeface="Arial" panose="020B0604020202020204" pitchFamily="34" charset="0"/>
              <a:cs typeface="Arial" panose="020B0604020202020204" pitchFamily="34" charset="0"/>
            </a:rPr>
            <a:t>Enact and formally respond to any amendments to legislation and statutory guidance impacting upon statutory safeguarding functions and practice. This includes the  implementation of the national children’s reforms for NHS GM from the Children’s Wellbeing and Schools Bill and the NHS Reforms.   </a:t>
          </a:r>
          <a:endParaRPr lang="en-GB" dirty="0">
            <a:latin typeface="Arial" panose="020B0604020202020204" pitchFamily="34" charset="0"/>
            <a:cs typeface="Arial" panose="020B0604020202020204" pitchFamily="34" charset="0"/>
          </a:endParaRPr>
        </a:p>
      </dgm:t>
    </dgm:pt>
    <dgm:pt modelId="{C73E06D9-4623-48C1-8736-D05BD09EEEE8}" type="parTrans" cxnId="{B37E2647-40BF-4A15-9B35-474023F6659C}">
      <dgm:prSet/>
      <dgm:spPr/>
      <dgm:t>
        <a:bodyPr/>
        <a:lstStyle/>
        <a:p>
          <a:endParaRPr lang="en-GB">
            <a:latin typeface="Arial" panose="020B0604020202020204" pitchFamily="34" charset="0"/>
            <a:cs typeface="Arial" panose="020B0604020202020204" pitchFamily="34" charset="0"/>
          </a:endParaRPr>
        </a:p>
      </dgm:t>
    </dgm:pt>
    <dgm:pt modelId="{AC1D5133-4E47-4CB2-9865-DE44C9CC93F2}" type="sibTrans" cxnId="{B37E2647-40BF-4A15-9B35-474023F6659C}">
      <dgm:prSet/>
      <dgm:spPr/>
      <dgm:t>
        <a:bodyPr/>
        <a:lstStyle/>
        <a:p>
          <a:endParaRPr lang="en-GB">
            <a:latin typeface="Arial" panose="020B0604020202020204" pitchFamily="34" charset="0"/>
            <a:cs typeface="Arial" panose="020B0604020202020204" pitchFamily="34" charset="0"/>
          </a:endParaRPr>
        </a:p>
      </dgm:t>
    </dgm:pt>
    <dgm:pt modelId="{E6AE868B-2F56-41D1-9CF7-0F2F6A6CE32F}">
      <dgm:prSet/>
      <dgm:spPr/>
      <dgm:t>
        <a:bodyPr/>
        <a:lstStyle/>
        <a:p>
          <a:pPr>
            <a:buFont typeface="+mj-lt"/>
            <a:buNone/>
          </a:pPr>
          <a:r>
            <a:rPr lang="en-GB" b="0" dirty="0">
              <a:effectLst/>
              <a:latin typeface="Arial" panose="020B0604020202020204" pitchFamily="34" charset="0"/>
              <a:cs typeface="Arial" panose="020B0604020202020204" pitchFamily="34" charset="0"/>
            </a:rPr>
            <a:t>Proactively engage, support and respond to safeguarding developments, themes and emerging risks either nationally, regionally or locally identified.</a:t>
          </a:r>
          <a:endParaRPr lang="en-GB" dirty="0">
            <a:latin typeface="Arial" panose="020B0604020202020204" pitchFamily="34" charset="0"/>
            <a:cs typeface="Arial" panose="020B0604020202020204" pitchFamily="34" charset="0"/>
          </a:endParaRPr>
        </a:p>
      </dgm:t>
    </dgm:pt>
    <dgm:pt modelId="{DF0A748B-523D-4350-BF47-E1344E28CE8A}" type="parTrans" cxnId="{BC1DEBEF-ED74-4BF6-8633-CC8578ABD409}">
      <dgm:prSet/>
      <dgm:spPr/>
      <dgm:t>
        <a:bodyPr/>
        <a:lstStyle/>
        <a:p>
          <a:endParaRPr lang="en-GB">
            <a:latin typeface="Arial" panose="020B0604020202020204" pitchFamily="34" charset="0"/>
            <a:cs typeface="Arial" panose="020B0604020202020204" pitchFamily="34" charset="0"/>
          </a:endParaRPr>
        </a:p>
      </dgm:t>
    </dgm:pt>
    <dgm:pt modelId="{CD4D9A86-B86E-4EE3-AAAA-F973DF40BBF9}" type="sibTrans" cxnId="{BC1DEBEF-ED74-4BF6-8633-CC8578ABD409}">
      <dgm:prSet/>
      <dgm:spPr/>
      <dgm:t>
        <a:bodyPr/>
        <a:lstStyle/>
        <a:p>
          <a:endParaRPr lang="en-GB">
            <a:latin typeface="Arial" panose="020B0604020202020204" pitchFamily="34" charset="0"/>
            <a:cs typeface="Arial" panose="020B0604020202020204" pitchFamily="34" charset="0"/>
          </a:endParaRPr>
        </a:p>
      </dgm:t>
    </dgm:pt>
    <dgm:pt modelId="{782B2543-20F3-487B-BD04-D44EDCF81BC6}">
      <dgm:prSet/>
      <dgm:spPr/>
      <dgm:t>
        <a:bodyPr/>
        <a:lstStyle/>
        <a:p>
          <a:pPr>
            <a:buFont typeface="+mj-lt"/>
            <a:buNone/>
          </a:pPr>
          <a:r>
            <a:rPr lang="en-GB" b="0" dirty="0">
              <a:effectLst/>
              <a:latin typeface="Arial" panose="020B0604020202020204" pitchFamily="34" charset="0"/>
              <a:cs typeface="Arial" panose="020B0604020202020204" pitchFamily="34" charset="0"/>
            </a:rPr>
            <a:t>Ensure the voices of people (children, young people and adults) and equality and diversity  remain central to safeguarding across NHS GM and the wider safeguarding system. </a:t>
          </a:r>
          <a:endParaRPr lang="en-GB" dirty="0">
            <a:latin typeface="Arial" panose="020B0604020202020204" pitchFamily="34" charset="0"/>
            <a:cs typeface="Arial" panose="020B0604020202020204" pitchFamily="34" charset="0"/>
          </a:endParaRPr>
        </a:p>
      </dgm:t>
    </dgm:pt>
    <dgm:pt modelId="{8EA452A3-7597-44D0-B82D-A598EB48E1EF}" type="parTrans" cxnId="{47D168FE-E877-47BC-A52E-3E6540551408}">
      <dgm:prSet/>
      <dgm:spPr/>
      <dgm:t>
        <a:bodyPr/>
        <a:lstStyle/>
        <a:p>
          <a:endParaRPr lang="en-GB">
            <a:latin typeface="Arial" panose="020B0604020202020204" pitchFamily="34" charset="0"/>
            <a:cs typeface="Arial" panose="020B0604020202020204" pitchFamily="34" charset="0"/>
          </a:endParaRPr>
        </a:p>
      </dgm:t>
    </dgm:pt>
    <dgm:pt modelId="{5711DA2E-2A39-44E3-AC38-46B5199D46EE}" type="sibTrans" cxnId="{47D168FE-E877-47BC-A52E-3E6540551408}">
      <dgm:prSet/>
      <dgm:spPr/>
      <dgm:t>
        <a:bodyPr/>
        <a:lstStyle/>
        <a:p>
          <a:endParaRPr lang="en-GB">
            <a:latin typeface="Arial" panose="020B0604020202020204" pitchFamily="34" charset="0"/>
            <a:cs typeface="Arial" panose="020B0604020202020204" pitchFamily="34" charset="0"/>
          </a:endParaRPr>
        </a:p>
      </dgm:t>
    </dgm:pt>
    <dgm:pt modelId="{C16809AC-5756-4EF1-884B-9ECDE5FA144A}">
      <dgm:prSet/>
      <dgm:spPr/>
      <dgm:t>
        <a:bodyPr/>
        <a:lstStyle/>
        <a:p>
          <a:pPr>
            <a:buFont typeface="+mj-lt"/>
            <a:buNone/>
          </a:pPr>
          <a:r>
            <a:rPr lang="en-GB" b="0" dirty="0">
              <a:effectLst/>
              <a:latin typeface="Arial" panose="020B0604020202020204" pitchFamily="34" charset="0"/>
              <a:cs typeface="Arial" panose="020B0604020202020204" pitchFamily="34" charset="0"/>
            </a:rPr>
            <a:t>7</a:t>
          </a:r>
          <a:endParaRPr lang="en-GB" dirty="0">
            <a:latin typeface="Arial" panose="020B0604020202020204" pitchFamily="34" charset="0"/>
            <a:cs typeface="Arial" panose="020B0604020202020204" pitchFamily="34" charset="0"/>
          </a:endParaRPr>
        </a:p>
      </dgm:t>
    </dgm:pt>
    <dgm:pt modelId="{51DC9196-ED68-43D4-8F5D-CAD405514BB2}" type="parTrans" cxnId="{76760247-4AC2-4908-B51A-FF67232DF8E8}">
      <dgm:prSet/>
      <dgm:spPr/>
      <dgm:t>
        <a:bodyPr/>
        <a:lstStyle/>
        <a:p>
          <a:endParaRPr lang="en-GB">
            <a:latin typeface="Arial" panose="020B0604020202020204" pitchFamily="34" charset="0"/>
            <a:cs typeface="Arial" panose="020B0604020202020204" pitchFamily="34" charset="0"/>
          </a:endParaRPr>
        </a:p>
      </dgm:t>
    </dgm:pt>
    <dgm:pt modelId="{133F3A93-3BF6-4844-A4EC-97A29DEB84E1}" type="sibTrans" cxnId="{76760247-4AC2-4908-B51A-FF67232DF8E8}">
      <dgm:prSet/>
      <dgm:spPr/>
      <dgm:t>
        <a:bodyPr/>
        <a:lstStyle/>
        <a:p>
          <a:endParaRPr lang="en-GB">
            <a:latin typeface="Arial" panose="020B0604020202020204" pitchFamily="34" charset="0"/>
            <a:cs typeface="Arial" panose="020B0604020202020204" pitchFamily="34" charset="0"/>
          </a:endParaRPr>
        </a:p>
      </dgm:t>
    </dgm:pt>
    <dgm:pt modelId="{72C33F0A-43E9-4F79-BDAC-FED1BC534DCB}">
      <dgm:prSet/>
      <dgm:spPr/>
      <dgm:t>
        <a:bodyPr/>
        <a:lstStyle/>
        <a:p>
          <a:pPr>
            <a:buFont typeface="+mj-lt"/>
            <a:buNone/>
          </a:pPr>
          <a:r>
            <a:rPr lang="en-GB" dirty="0">
              <a:latin typeface="Arial" panose="020B0604020202020204" pitchFamily="34" charset="0"/>
              <a:cs typeface="Arial" panose="020B0604020202020204" pitchFamily="34" charset="0"/>
            </a:rPr>
            <a:t>Implementation of system learning  from inspections, peer reviews and statutory safeguarding reviews to demonstrate system impact and support improved population outcomes.   </a:t>
          </a:r>
        </a:p>
      </dgm:t>
    </dgm:pt>
    <dgm:pt modelId="{943CDC06-367B-404A-AC51-B53DE3E2DCA6}" type="parTrans" cxnId="{79DA7E25-8143-478B-9856-C6D032BBBECB}">
      <dgm:prSet/>
      <dgm:spPr/>
      <dgm:t>
        <a:bodyPr/>
        <a:lstStyle/>
        <a:p>
          <a:endParaRPr lang="en-GB">
            <a:latin typeface="Arial" panose="020B0604020202020204" pitchFamily="34" charset="0"/>
            <a:cs typeface="Arial" panose="020B0604020202020204" pitchFamily="34" charset="0"/>
          </a:endParaRPr>
        </a:p>
      </dgm:t>
    </dgm:pt>
    <dgm:pt modelId="{8D25DF53-A729-4229-9210-A9F377C0055B}" type="sibTrans" cxnId="{79DA7E25-8143-478B-9856-C6D032BBBECB}">
      <dgm:prSet/>
      <dgm:spPr/>
      <dgm:t>
        <a:bodyPr/>
        <a:lstStyle/>
        <a:p>
          <a:endParaRPr lang="en-GB">
            <a:latin typeface="Arial" panose="020B0604020202020204" pitchFamily="34" charset="0"/>
            <a:cs typeface="Arial" panose="020B0604020202020204" pitchFamily="34" charset="0"/>
          </a:endParaRPr>
        </a:p>
      </dgm:t>
    </dgm:pt>
    <dgm:pt modelId="{303E097B-BE47-4217-9562-DFFF7597C567}">
      <dgm:prSet phldrT="[Text]"/>
      <dgm:spPr/>
      <dgm:t>
        <a:bodyPr/>
        <a:lstStyle/>
        <a:p>
          <a:pPr>
            <a:buNone/>
          </a:pPr>
          <a:r>
            <a:rPr lang="en-GB" b="0" dirty="0">
              <a:effectLst/>
              <a:latin typeface="Arial" panose="020B0604020202020204" pitchFamily="34" charset="0"/>
              <a:cs typeface="Arial" panose="020B0604020202020204" pitchFamily="34" charset="0"/>
            </a:rPr>
            <a:t>Continue to deliver our statutory responsibilities and those outlined within the NHSE Safeguarding Accountability and Assurance Framework (SAAF) (2024) for Safeguarding (Children, Cared for Children and Adults) on behalf of NHS GM  and as outlined in the associated NHSE SAAF Safeguarding protocols</a:t>
          </a:r>
          <a:endParaRPr lang="en-GB" dirty="0">
            <a:latin typeface="Arial" panose="020B0604020202020204" pitchFamily="34" charset="0"/>
            <a:cs typeface="Arial" panose="020B0604020202020204" pitchFamily="34" charset="0"/>
          </a:endParaRPr>
        </a:p>
      </dgm:t>
    </dgm:pt>
    <dgm:pt modelId="{DA3770C5-B2F2-4E97-AE6B-E762D080E18D}" type="sibTrans" cxnId="{C0B885D9-A3FB-4054-AAB9-6CB7F2AB3AC6}">
      <dgm:prSet/>
      <dgm:spPr/>
      <dgm:t>
        <a:bodyPr/>
        <a:lstStyle/>
        <a:p>
          <a:endParaRPr lang="en-GB">
            <a:latin typeface="Arial" panose="020B0604020202020204" pitchFamily="34" charset="0"/>
            <a:cs typeface="Arial" panose="020B0604020202020204" pitchFamily="34" charset="0"/>
          </a:endParaRPr>
        </a:p>
      </dgm:t>
    </dgm:pt>
    <dgm:pt modelId="{D4C3EBF9-7AC7-4C98-9DA5-71E616D3A01A}" type="parTrans" cxnId="{C0B885D9-A3FB-4054-AAB9-6CB7F2AB3AC6}">
      <dgm:prSet/>
      <dgm:spPr/>
      <dgm:t>
        <a:bodyPr/>
        <a:lstStyle/>
        <a:p>
          <a:endParaRPr lang="en-GB">
            <a:latin typeface="Arial" panose="020B0604020202020204" pitchFamily="34" charset="0"/>
            <a:cs typeface="Arial" panose="020B0604020202020204" pitchFamily="34" charset="0"/>
          </a:endParaRPr>
        </a:p>
      </dgm:t>
    </dgm:pt>
    <dgm:pt modelId="{E12DE5BB-BB16-449A-9C5C-835C0AC9F229}" type="pres">
      <dgm:prSet presAssocID="{2D2C5F77-1428-483D-BA93-25382E8C6869}" presName="linearFlow" presStyleCnt="0">
        <dgm:presLayoutVars>
          <dgm:dir/>
          <dgm:animLvl val="lvl"/>
          <dgm:resizeHandles val="exact"/>
        </dgm:presLayoutVars>
      </dgm:prSet>
      <dgm:spPr/>
    </dgm:pt>
    <dgm:pt modelId="{89C0607C-649D-430D-8BA9-7150EC3745CA}" type="pres">
      <dgm:prSet presAssocID="{DEC0EA36-62A2-45BE-96DF-28DB5E15F8EE}" presName="composite" presStyleCnt="0"/>
      <dgm:spPr/>
    </dgm:pt>
    <dgm:pt modelId="{F347D891-3A3F-4E57-A136-5B5DBD2F2E96}" type="pres">
      <dgm:prSet presAssocID="{DEC0EA36-62A2-45BE-96DF-28DB5E15F8EE}" presName="parentText" presStyleLbl="alignNode1" presStyleIdx="0" presStyleCnt="7">
        <dgm:presLayoutVars>
          <dgm:chMax val="1"/>
          <dgm:bulletEnabled val="1"/>
        </dgm:presLayoutVars>
      </dgm:prSet>
      <dgm:spPr/>
    </dgm:pt>
    <dgm:pt modelId="{9C6FB223-F556-4C75-B0F4-CAEEAD54B6D9}" type="pres">
      <dgm:prSet presAssocID="{DEC0EA36-62A2-45BE-96DF-28DB5E15F8EE}" presName="descendantText" presStyleLbl="alignAcc1" presStyleIdx="0" presStyleCnt="7">
        <dgm:presLayoutVars>
          <dgm:bulletEnabled val="1"/>
        </dgm:presLayoutVars>
      </dgm:prSet>
      <dgm:spPr/>
    </dgm:pt>
    <dgm:pt modelId="{C1DAF2C9-5779-457A-BDDE-7FBF0D09500C}" type="pres">
      <dgm:prSet presAssocID="{E2B3B03A-00BA-4A7B-A9A5-B673361D83D9}" presName="sp" presStyleCnt="0"/>
      <dgm:spPr/>
    </dgm:pt>
    <dgm:pt modelId="{F5C0E836-C27E-4377-903D-1802D42D0882}" type="pres">
      <dgm:prSet presAssocID="{6157807A-FC65-450C-9F61-7A0EF43FC7CF}" presName="composite" presStyleCnt="0"/>
      <dgm:spPr/>
    </dgm:pt>
    <dgm:pt modelId="{6ECBCC65-F254-4635-B871-001BA56EA0F1}" type="pres">
      <dgm:prSet presAssocID="{6157807A-FC65-450C-9F61-7A0EF43FC7CF}" presName="parentText" presStyleLbl="alignNode1" presStyleIdx="1" presStyleCnt="7">
        <dgm:presLayoutVars>
          <dgm:chMax val="1"/>
          <dgm:bulletEnabled val="1"/>
        </dgm:presLayoutVars>
      </dgm:prSet>
      <dgm:spPr/>
    </dgm:pt>
    <dgm:pt modelId="{B70357C1-3F4A-4CDF-8486-10DA335764F1}" type="pres">
      <dgm:prSet presAssocID="{6157807A-FC65-450C-9F61-7A0EF43FC7CF}" presName="descendantText" presStyleLbl="alignAcc1" presStyleIdx="1" presStyleCnt="7">
        <dgm:presLayoutVars>
          <dgm:bulletEnabled val="1"/>
        </dgm:presLayoutVars>
      </dgm:prSet>
      <dgm:spPr/>
    </dgm:pt>
    <dgm:pt modelId="{7A15A07E-3DFA-4B6E-8670-C69502D14393}" type="pres">
      <dgm:prSet presAssocID="{1BD011CB-85E9-4A77-92FA-AEF6F351402B}" presName="sp" presStyleCnt="0"/>
      <dgm:spPr/>
    </dgm:pt>
    <dgm:pt modelId="{82EF1282-16A0-4781-9A41-B68CD1BD5489}" type="pres">
      <dgm:prSet presAssocID="{57FBFC00-02A3-4005-B367-1B1EC9D674F4}" presName="composite" presStyleCnt="0"/>
      <dgm:spPr/>
    </dgm:pt>
    <dgm:pt modelId="{C7E4FB30-556F-460C-9312-2AEDFBB0B589}" type="pres">
      <dgm:prSet presAssocID="{57FBFC00-02A3-4005-B367-1B1EC9D674F4}" presName="parentText" presStyleLbl="alignNode1" presStyleIdx="2" presStyleCnt="7">
        <dgm:presLayoutVars>
          <dgm:chMax val="1"/>
          <dgm:bulletEnabled val="1"/>
        </dgm:presLayoutVars>
      </dgm:prSet>
      <dgm:spPr/>
    </dgm:pt>
    <dgm:pt modelId="{BEF55C7B-E8B6-4C51-9D41-301DDDC485F4}" type="pres">
      <dgm:prSet presAssocID="{57FBFC00-02A3-4005-B367-1B1EC9D674F4}" presName="descendantText" presStyleLbl="alignAcc1" presStyleIdx="2" presStyleCnt="7">
        <dgm:presLayoutVars>
          <dgm:bulletEnabled val="1"/>
        </dgm:presLayoutVars>
      </dgm:prSet>
      <dgm:spPr/>
    </dgm:pt>
    <dgm:pt modelId="{C6497B2B-B219-4D31-8FD9-F67E92277A22}" type="pres">
      <dgm:prSet presAssocID="{EC0BA146-95C4-4963-BACB-8A0E300515BD}" presName="sp" presStyleCnt="0"/>
      <dgm:spPr/>
    </dgm:pt>
    <dgm:pt modelId="{B223CA56-8669-4311-BFED-28A2636A2CD8}" type="pres">
      <dgm:prSet presAssocID="{AEF7296B-97A5-46A2-8570-0902006DD91E}" presName="composite" presStyleCnt="0"/>
      <dgm:spPr/>
    </dgm:pt>
    <dgm:pt modelId="{BBEA412B-2FC4-477F-B2C0-DC7717A24DB0}" type="pres">
      <dgm:prSet presAssocID="{AEF7296B-97A5-46A2-8570-0902006DD91E}" presName="parentText" presStyleLbl="alignNode1" presStyleIdx="3" presStyleCnt="7">
        <dgm:presLayoutVars>
          <dgm:chMax val="1"/>
          <dgm:bulletEnabled val="1"/>
        </dgm:presLayoutVars>
      </dgm:prSet>
      <dgm:spPr/>
    </dgm:pt>
    <dgm:pt modelId="{F42A9E86-32D9-48A5-AC9D-277976F5474E}" type="pres">
      <dgm:prSet presAssocID="{AEF7296B-97A5-46A2-8570-0902006DD91E}" presName="descendantText" presStyleLbl="alignAcc1" presStyleIdx="3" presStyleCnt="7">
        <dgm:presLayoutVars>
          <dgm:bulletEnabled val="1"/>
        </dgm:presLayoutVars>
      </dgm:prSet>
      <dgm:spPr/>
    </dgm:pt>
    <dgm:pt modelId="{059C1A8A-97C9-46F1-AA92-3F780D4EFEBE}" type="pres">
      <dgm:prSet presAssocID="{AAA855B8-C358-4CB5-9915-A11A789BA03B}" presName="sp" presStyleCnt="0"/>
      <dgm:spPr/>
    </dgm:pt>
    <dgm:pt modelId="{D51FF1ED-8D57-4D4D-BD1D-B4A651A1AB7F}" type="pres">
      <dgm:prSet presAssocID="{6BCC60D6-69B4-4FAD-8715-8DCFEEBEB35C}" presName="composite" presStyleCnt="0"/>
      <dgm:spPr/>
    </dgm:pt>
    <dgm:pt modelId="{C1C8B993-6018-4A5D-A6FD-53C57081DF66}" type="pres">
      <dgm:prSet presAssocID="{6BCC60D6-69B4-4FAD-8715-8DCFEEBEB35C}" presName="parentText" presStyleLbl="alignNode1" presStyleIdx="4" presStyleCnt="7">
        <dgm:presLayoutVars>
          <dgm:chMax val="1"/>
          <dgm:bulletEnabled val="1"/>
        </dgm:presLayoutVars>
      </dgm:prSet>
      <dgm:spPr/>
    </dgm:pt>
    <dgm:pt modelId="{CD867193-244E-4950-885D-037C9264F991}" type="pres">
      <dgm:prSet presAssocID="{6BCC60D6-69B4-4FAD-8715-8DCFEEBEB35C}" presName="descendantText" presStyleLbl="alignAcc1" presStyleIdx="4" presStyleCnt="7">
        <dgm:presLayoutVars>
          <dgm:bulletEnabled val="1"/>
        </dgm:presLayoutVars>
      </dgm:prSet>
      <dgm:spPr/>
    </dgm:pt>
    <dgm:pt modelId="{9A570B14-CBA8-4671-A6B1-BF8CEF7C1EEA}" type="pres">
      <dgm:prSet presAssocID="{39915F41-408B-4979-B923-D06A79EB15D5}" presName="sp" presStyleCnt="0"/>
      <dgm:spPr/>
    </dgm:pt>
    <dgm:pt modelId="{A79DD130-B441-463E-8B23-5AFB26932FFE}" type="pres">
      <dgm:prSet presAssocID="{7FE0A38C-1D94-48D8-9EEC-4BBB4F1E5016}" presName="composite" presStyleCnt="0"/>
      <dgm:spPr/>
    </dgm:pt>
    <dgm:pt modelId="{A0AA714C-E38E-4DF6-822B-FF1CF0F7B06E}" type="pres">
      <dgm:prSet presAssocID="{7FE0A38C-1D94-48D8-9EEC-4BBB4F1E5016}" presName="parentText" presStyleLbl="alignNode1" presStyleIdx="5" presStyleCnt="7">
        <dgm:presLayoutVars>
          <dgm:chMax val="1"/>
          <dgm:bulletEnabled val="1"/>
        </dgm:presLayoutVars>
      </dgm:prSet>
      <dgm:spPr/>
    </dgm:pt>
    <dgm:pt modelId="{C135ED9D-C068-4920-83A8-EBF9EBED3CFE}" type="pres">
      <dgm:prSet presAssocID="{7FE0A38C-1D94-48D8-9EEC-4BBB4F1E5016}" presName="descendantText" presStyleLbl="alignAcc1" presStyleIdx="5" presStyleCnt="7">
        <dgm:presLayoutVars>
          <dgm:bulletEnabled val="1"/>
        </dgm:presLayoutVars>
      </dgm:prSet>
      <dgm:spPr/>
    </dgm:pt>
    <dgm:pt modelId="{81D4199E-F110-4629-B46E-93294A40A725}" type="pres">
      <dgm:prSet presAssocID="{011EAD2A-2428-47B5-ACF2-9FEF7F05E167}" presName="sp" presStyleCnt="0"/>
      <dgm:spPr/>
    </dgm:pt>
    <dgm:pt modelId="{47D53A94-281D-42A0-AE98-8228D3A261AE}" type="pres">
      <dgm:prSet presAssocID="{C16809AC-5756-4EF1-884B-9ECDE5FA144A}" presName="composite" presStyleCnt="0"/>
      <dgm:spPr/>
    </dgm:pt>
    <dgm:pt modelId="{7860E5CA-BD4E-44F8-A52E-A849703BC179}" type="pres">
      <dgm:prSet presAssocID="{C16809AC-5756-4EF1-884B-9ECDE5FA144A}" presName="parentText" presStyleLbl="alignNode1" presStyleIdx="6" presStyleCnt="7">
        <dgm:presLayoutVars>
          <dgm:chMax val="1"/>
          <dgm:bulletEnabled val="1"/>
        </dgm:presLayoutVars>
      </dgm:prSet>
      <dgm:spPr/>
    </dgm:pt>
    <dgm:pt modelId="{8E96DF2F-B81E-4944-88B2-B2E468730006}" type="pres">
      <dgm:prSet presAssocID="{C16809AC-5756-4EF1-884B-9ECDE5FA144A}" presName="descendantText" presStyleLbl="alignAcc1" presStyleIdx="6" presStyleCnt="7">
        <dgm:presLayoutVars>
          <dgm:bulletEnabled val="1"/>
        </dgm:presLayoutVars>
      </dgm:prSet>
      <dgm:spPr/>
    </dgm:pt>
  </dgm:ptLst>
  <dgm:cxnLst>
    <dgm:cxn modelId="{830D1603-240C-48C7-9788-08EBAD014FF9}" type="presOf" srcId="{12CE440A-142C-4518-9D32-DC1DB8F4A069}" destId="{B70357C1-3F4A-4CDF-8486-10DA335764F1}" srcOrd="0" destOrd="0" presId="urn:microsoft.com/office/officeart/2005/8/layout/chevron2"/>
    <dgm:cxn modelId="{79DA7E25-8143-478B-9856-C6D032BBBECB}" srcId="{C16809AC-5756-4EF1-884B-9ECDE5FA144A}" destId="{72C33F0A-43E9-4F79-BDAC-FED1BC534DCB}" srcOrd="0" destOrd="0" parTransId="{943CDC06-367B-404A-AC51-B53DE3E2DCA6}" sibTransId="{8D25DF53-A729-4229-9210-A9F377C0055B}"/>
    <dgm:cxn modelId="{421F7C2C-B9A8-4F73-A938-430988BCA7C1}" srcId="{2D2C5F77-1428-483D-BA93-25382E8C6869}" destId="{7FE0A38C-1D94-48D8-9EEC-4BBB4F1E5016}" srcOrd="5" destOrd="0" parTransId="{F0E1A78A-9E43-4970-B7CA-DD7848AA46BF}" sibTransId="{011EAD2A-2428-47B5-ACF2-9FEF7F05E167}"/>
    <dgm:cxn modelId="{76760247-4AC2-4908-B51A-FF67232DF8E8}" srcId="{2D2C5F77-1428-483D-BA93-25382E8C6869}" destId="{C16809AC-5756-4EF1-884B-9ECDE5FA144A}" srcOrd="6" destOrd="0" parTransId="{51DC9196-ED68-43D4-8F5D-CAD405514BB2}" sibTransId="{133F3A93-3BF6-4844-A4EC-97A29DEB84E1}"/>
    <dgm:cxn modelId="{B37E2647-40BF-4A15-9B35-474023F6659C}" srcId="{AEF7296B-97A5-46A2-8570-0902006DD91E}" destId="{DE46246F-204D-4A92-AAD9-96AEE9B9067A}" srcOrd="0" destOrd="0" parTransId="{C73E06D9-4623-48C1-8736-D05BD09EEEE8}" sibTransId="{AC1D5133-4E47-4CB2-9865-DE44C9CC93F2}"/>
    <dgm:cxn modelId="{EDF23969-AEC5-494D-BDD8-F4BDEB54D0C2}" srcId="{2D2C5F77-1428-483D-BA93-25382E8C6869}" destId="{57FBFC00-02A3-4005-B367-1B1EC9D674F4}" srcOrd="2" destOrd="0" parTransId="{67E5DFF3-4103-4861-A987-79DFB3385D9C}" sibTransId="{EC0BA146-95C4-4963-BACB-8A0E300515BD}"/>
    <dgm:cxn modelId="{CD39E149-44FD-466A-AFE9-C7ACD258233E}" type="presOf" srcId="{AEF7296B-97A5-46A2-8570-0902006DD91E}" destId="{BBEA412B-2FC4-477F-B2C0-DC7717A24DB0}" srcOrd="0" destOrd="0" presId="urn:microsoft.com/office/officeart/2005/8/layout/chevron2"/>
    <dgm:cxn modelId="{52CF9B76-6B4F-4D0A-8558-467B9F8E82C8}" type="presOf" srcId="{2D2C5F77-1428-483D-BA93-25382E8C6869}" destId="{E12DE5BB-BB16-449A-9C5C-835C0AC9F229}" srcOrd="0" destOrd="0" presId="urn:microsoft.com/office/officeart/2005/8/layout/chevron2"/>
    <dgm:cxn modelId="{C0151B7D-3362-4D43-8403-8F86B400A4EE}" srcId="{2D2C5F77-1428-483D-BA93-25382E8C6869}" destId="{6157807A-FC65-450C-9F61-7A0EF43FC7CF}" srcOrd="1" destOrd="0" parTransId="{91E2CA90-22AF-4CB8-BDC7-57F9427B116F}" sibTransId="{1BD011CB-85E9-4A77-92FA-AEF6F351402B}"/>
    <dgm:cxn modelId="{58F3D07E-27AC-4DA5-86D0-B009A7E450B3}" type="presOf" srcId="{57FBFC00-02A3-4005-B367-1B1EC9D674F4}" destId="{C7E4FB30-556F-460C-9312-2AEDFBB0B589}" srcOrd="0" destOrd="0" presId="urn:microsoft.com/office/officeart/2005/8/layout/chevron2"/>
    <dgm:cxn modelId="{8BA8428F-416E-4E00-BB84-62682E61E96A}" srcId="{2D2C5F77-1428-483D-BA93-25382E8C6869}" destId="{DEC0EA36-62A2-45BE-96DF-28DB5E15F8EE}" srcOrd="0" destOrd="0" parTransId="{0CF0D4FF-D988-4492-BCB6-08651FA6C476}" sibTransId="{E2B3B03A-00BA-4A7B-A9A5-B673361D83D9}"/>
    <dgm:cxn modelId="{DBEBC493-2FF7-4DE2-88CD-B130FADFAE21}" type="presOf" srcId="{7476E427-1540-4426-A103-73EB947846F8}" destId="{BEF55C7B-E8B6-4C51-9D41-301DDDC485F4}" srcOrd="0" destOrd="0" presId="urn:microsoft.com/office/officeart/2005/8/layout/chevron2"/>
    <dgm:cxn modelId="{335EE499-97D9-499D-AB30-B3A1BFA94DA9}" srcId="{6157807A-FC65-450C-9F61-7A0EF43FC7CF}" destId="{12CE440A-142C-4518-9D32-DC1DB8F4A069}" srcOrd="0" destOrd="0" parTransId="{648D3DB9-68F1-4C01-B839-ED10CAD82793}" sibTransId="{39BC33AA-CAFF-4B35-A742-0AC3FDF21C6C}"/>
    <dgm:cxn modelId="{A48AC59D-ABC1-42B7-AC2D-8866418B8F2C}" type="presOf" srcId="{782B2543-20F3-487B-BD04-D44EDCF81BC6}" destId="{C135ED9D-C068-4920-83A8-EBF9EBED3CFE}" srcOrd="0" destOrd="0" presId="urn:microsoft.com/office/officeart/2005/8/layout/chevron2"/>
    <dgm:cxn modelId="{5F1CE4A0-7E1B-4E5A-8A16-6115E9C23B69}" srcId="{2D2C5F77-1428-483D-BA93-25382E8C6869}" destId="{6BCC60D6-69B4-4FAD-8715-8DCFEEBEB35C}" srcOrd="4" destOrd="0" parTransId="{3C076FF3-7653-49CA-8FE1-16178BBCF453}" sibTransId="{39915F41-408B-4979-B923-D06A79EB15D5}"/>
    <dgm:cxn modelId="{E44D0BA6-080E-43C0-8579-CF4EEC8D7B75}" type="presOf" srcId="{DE46246F-204D-4A92-AAD9-96AEE9B9067A}" destId="{F42A9E86-32D9-48A5-AC9D-277976F5474E}" srcOrd="0" destOrd="0" presId="urn:microsoft.com/office/officeart/2005/8/layout/chevron2"/>
    <dgm:cxn modelId="{40E1C0AA-878D-4ACD-A906-3B2AFC268559}" srcId="{57FBFC00-02A3-4005-B367-1B1EC9D674F4}" destId="{7476E427-1540-4426-A103-73EB947846F8}" srcOrd="0" destOrd="0" parTransId="{FAE02657-6A29-494B-B628-E55BB16941AC}" sibTransId="{C0BAF3BE-FA8A-448F-97B5-7FA33A574AD9}"/>
    <dgm:cxn modelId="{8BFDDAAA-38B1-465A-8029-A98E596D550A}" type="presOf" srcId="{C16809AC-5756-4EF1-884B-9ECDE5FA144A}" destId="{7860E5CA-BD4E-44F8-A52E-A849703BC179}" srcOrd="0" destOrd="0" presId="urn:microsoft.com/office/officeart/2005/8/layout/chevron2"/>
    <dgm:cxn modelId="{38E39BAC-5CB7-4019-ADAB-374C58263046}" srcId="{2D2C5F77-1428-483D-BA93-25382E8C6869}" destId="{AEF7296B-97A5-46A2-8570-0902006DD91E}" srcOrd="3" destOrd="0" parTransId="{C0D321C0-C55E-4D4E-87FF-0A2143A1E6F8}" sibTransId="{AAA855B8-C358-4CB5-9915-A11A789BA03B}"/>
    <dgm:cxn modelId="{65EC70B7-84C3-4283-9AF0-21B28A497C2A}" type="presOf" srcId="{7FE0A38C-1D94-48D8-9EEC-4BBB4F1E5016}" destId="{A0AA714C-E38E-4DF6-822B-FF1CF0F7B06E}" srcOrd="0" destOrd="0" presId="urn:microsoft.com/office/officeart/2005/8/layout/chevron2"/>
    <dgm:cxn modelId="{81ADD8CC-3484-4076-90FD-30D09A44CD30}" type="presOf" srcId="{DEC0EA36-62A2-45BE-96DF-28DB5E15F8EE}" destId="{F347D891-3A3F-4E57-A136-5B5DBD2F2E96}" srcOrd="0" destOrd="0" presId="urn:microsoft.com/office/officeart/2005/8/layout/chevron2"/>
    <dgm:cxn modelId="{99B6B7D3-E74F-445C-907D-F86E8A166893}" type="presOf" srcId="{303E097B-BE47-4217-9562-DFFF7597C567}" destId="{9C6FB223-F556-4C75-B0F4-CAEEAD54B6D9}" srcOrd="0" destOrd="0" presId="urn:microsoft.com/office/officeart/2005/8/layout/chevron2"/>
    <dgm:cxn modelId="{5CDA16D4-2587-45AE-BBD2-A1CEE4347526}" type="presOf" srcId="{E6AE868B-2F56-41D1-9CF7-0F2F6A6CE32F}" destId="{CD867193-244E-4950-885D-037C9264F991}" srcOrd="0" destOrd="0" presId="urn:microsoft.com/office/officeart/2005/8/layout/chevron2"/>
    <dgm:cxn modelId="{B5D1E4D7-6D5F-47F8-8BA2-B0B8BDAB8221}" type="presOf" srcId="{6BCC60D6-69B4-4FAD-8715-8DCFEEBEB35C}" destId="{C1C8B993-6018-4A5D-A6FD-53C57081DF66}" srcOrd="0" destOrd="0" presId="urn:microsoft.com/office/officeart/2005/8/layout/chevron2"/>
    <dgm:cxn modelId="{C0B885D9-A3FB-4054-AAB9-6CB7F2AB3AC6}" srcId="{DEC0EA36-62A2-45BE-96DF-28DB5E15F8EE}" destId="{303E097B-BE47-4217-9562-DFFF7597C567}" srcOrd="0" destOrd="0" parTransId="{D4C3EBF9-7AC7-4C98-9DA5-71E616D3A01A}" sibTransId="{DA3770C5-B2F2-4E97-AE6B-E762D080E18D}"/>
    <dgm:cxn modelId="{BC1DEBEF-ED74-4BF6-8633-CC8578ABD409}" srcId="{6BCC60D6-69B4-4FAD-8715-8DCFEEBEB35C}" destId="{E6AE868B-2F56-41D1-9CF7-0F2F6A6CE32F}" srcOrd="0" destOrd="0" parTransId="{DF0A748B-523D-4350-BF47-E1344E28CE8A}" sibTransId="{CD4D9A86-B86E-4EE3-AAAA-F973DF40BBF9}"/>
    <dgm:cxn modelId="{017FC1F7-294B-46DC-B04E-E8AB4A8EB5A7}" type="presOf" srcId="{72C33F0A-43E9-4F79-BDAC-FED1BC534DCB}" destId="{8E96DF2F-B81E-4944-88B2-B2E468730006}" srcOrd="0" destOrd="0" presId="urn:microsoft.com/office/officeart/2005/8/layout/chevron2"/>
    <dgm:cxn modelId="{47D168FE-E877-47BC-A52E-3E6540551408}" srcId="{7FE0A38C-1D94-48D8-9EEC-4BBB4F1E5016}" destId="{782B2543-20F3-487B-BD04-D44EDCF81BC6}" srcOrd="0" destOrd="0" parTransId="{8EA452A3-7597-44D0-B82D-A598EB48E1EF}" sibTransId="{5711DA2E-2A39-44E3-AC38-46B5199D46EE}"/>
    <dgm:cxn modelId="{B28FCBFE-FD51-47FD-BEDC-DFC2930712FC}" type="presOf" srcId="{6157807A-FC65-450C-9F61-7A0EF43FC7CF}" destId="{6ECBCC65-F254-4635-B871-001BA56EA0F1}" srcOrd="0" destOrd="0" presId="urn:microsoft.com/office/officeart/2005/8/layout/chevron2"/>
    <dgm:cxn modelId="{269D6D8F-4043-4348-8BFA-FFED4ACEEBD8}" type="presParOf" srcId="{E12DE5BB-BB16-449A-9C5C-835C0AC9F229}" destId="{89C0607C-649D-430D-8BA9-7150EC3745CA}" srcOrd="0" destOrd="0" presId="urn:microsoft.com/office/officeart/2005/8/layout/chevron2"/>
    <dgm:cxn modelId="{2346B024-41A0-4E31-B7B1-5A819CAE3D92}" type="presParOf" srcId="{89C0607C-649D-430D-8BA9-7150EC3745CA}" destId="{F347D891-3A3F-4E57-A136-5B5DBD2F2E96}" srcOrd="0" destOrd="0" presId="urn:microsoft.com/office/officeart/2005/8/layout/chevron2"/>
    <dgm:cxn modelId="{82B7777D-C6FA-4A87-876D-55EB0FA3522C}" type="presParOf" srcId="{89C0607C-649D-430D-8BA9-7150EC3745CA}" destId="{9C6FB223-F556-4C75-B0F4-CAEEAD54B6D9}" srcOrd="1" destOrd="0" presId="urn:microsoft.com/office/officeart/2005/8/layout/chevron2"/>
    <dgm:cxn modelId="{8E9B0C70-4C05-4687-8E64-2137B61925F4}" type="presParOf" srcId="{E12DE5BB-BB16-449A-9C5C-835C0AC9F229}" destId="{C1DAF2C9-5779-457A-BDDE-7FBF0D09500C}" srcOrd="1" destOrd="0" presId="urn:microsoft.com/office/officeart/2005/8/layout/chevron2"/>
    <dgm:cxn modelId="{8DEA5D5C-33D6-4C71-A407-3E932DC96F5B}" type="presParOf" srcId="{E12DE5BB-BB16-449A-9C5C-835C0AC9F229}" destId="{F5C0E836-C27E-4377-903D-1802D42D0882}" srcOrd="2" destOrd="0" presId="urn:microsoft.com/office/officeart/2005/8/layout/chevron2"/>
    <dgm:cxn modelId="{6374F6E2-BC97-4FA5-A464-8B7AF6DA68CE}" type="presParOf" srcId="{F5C0E836-C27E-4377-903D-1802D42D0882}" destId="{6ECBCC65-F254-4635-B871-001BA56EA0F1}" srcOrd="0" destOrd="0" presId="urn:microsoft.com/office/officeart/2005/8/layout/chevron2"/>
    <dgm:cxn modelId="{29E92FA7-BA2E-4285-B396-78090F7C37C8}" type="presParOf" srcId="{F5C0E836-C27E-4377-903D-1802D42D0882}" destId="{B70357C1-3F4A-4CDF-8486-10DA335764F1}" srcOrd="1" destOrd="0" presId="urn:microsoft.com/office/officeart/2005/8/layout/chevron2"/>
    <dgm:cxn modelId="{9215CC0D-5B5D-426F-8205-C3AD7F3811BD}" type="presParOf" srcId="{E12DE5BB-BB16-449A-9C5C-835C0AC9F229}" destId="{7A15A07E-3DFA-4B6E-8670-C69502D14393}" srcOrd="3" destOrd="0" presId="urn:microsoft.com/office/officeart/2005/8/layout/chevron2"/>
    <dgm:cxn modelId="{08B85754-0402-49B0-A2A6-3879995C7D89}" type="presParOf" srcId="{E12DE5BB-BB16-449A-9C5C-835C0AC9F229}" destId="{82EF1282-16A0-4781-9A41-B68CD1BD5489}" srcOrd="4" destOrd="0" presId="urn:microsoft.com/office/officeart/2005/8/layout/chevron2"/>
    <dgm:cxn modelId="{AC831F1C-A30E-4F4E-8EBE-0413A56011CC}" type="presParOf" srcId="{82EF1282-16A0-4781-9A41-B68CD1BD5489}" destId="{C7E4FB30-556F-460C-9312-2AEDFBB0B589}" srcOrd="0" destOrd="0" presId="urn:microsoft.com/office/officeart/2005/8/layout/chevron2"/>
    <dgm:cxn modelId="{723570DF-F46D-410B-AE99-97A664828243}" type="presParOf" srcId="{82EF1282-16A0-4781-9A41-B68CD1BD5489}" destId="{BEF55C7B-E8B6-4C51-9D41-301DDDC485F4}" srcOrd="1" destOrd="0" presId="urn:microsoft.com/office/officeart/2005/8/layout/chevron2"/>
    <dgm:cxn modelId="{3386F00C-C510-4557-8E90-55DFF2030B4D}" type="presParOf" srcId="{E12DE5BB-BB16-449A-9C5C-835C0AC9F229}" destId="{C6497B2B-B219-4D31-8FD9-F67E92277A22}" srcOrd="5" destOrd="0" presId="urn:microsoft.com/office/officeart/2005/8/layout/chevron2"/>
    <dgm:cxn modelId="{9A3434A8-C639-40C2-8C57-ADB59A846E6D}" type="presParOf" srcId="{E12DE5BB-BB16-449A-9C5C-835C0AC9F229}" destId="{B223CA56-8669-4311-BFED-28A2636A2CD8}" srcOrd="6" destOrd="0" presId="urn:microsoft.com/office/officeart/2005/8/layout/chevron2"/>
    <dgm:cxn modelId="{6DD98B3E-E77E-431D-ABC7-FD69CA1083D1}" type="presParOf" srcId="{B223CA56-8669-4311-BFED-28A2636A2CD8}" destId="{BBEA412B-2FC4-477F-B2C0-DC7717A24DB0}" srcOrd="0" destOrd="0" presId="urn:microsoft.com/office/officeart/2005/8/layout/chevron2"/>
    <dgm:cxn modelId="{90D21BC6-25A2-46C2-87B3-DC0EE31B9D9D}" type="presParOf" srcId="{B223CA56-8669-4311-BFED-28A2636A2CD8}" destId="{F42A9E86-32D9-48A5-AC9D-277976F5474E}" srcOrd="1" destOrd="0" presId="urn:microsoft.com/office/officeart/2005/8/layout/chevron2"/>
    <dgm:cxn modelId="{A1185D75-DFA2-47C4-9C65-8AA00273B690}" type="presParOf" srcId="{E12DE5BB-BB16-449A-9C5C-835C0AC9F229}" destId="{059C1A8A-97C9-46F1-AA92-3F780D4EFEBE}" srcOrd="7" destOrd="0" presId="urn:microsoft.com/office/officeart/2005/8/layout/chevron2"/>
    <dgm:cxn modelId="{A609D14C-55C5-402D-A0E2-40C18E6FD3D2}" type="presParOf" srcId="{E12DE5BB-BB16-449A-9C5C-835C0AC9F229}" destId="{D51FF1ED-8D57-4D4D-BD1D-B4A651A1AB7F}" srcOrd="8" destOrd="0" presId="urn:microsoft.com/office/officeart/2005/8/layout/chevron2"/>
    <dgm:cxn modelId="{8A678D9C-3D99-49FC-9082-40FE6F82ACBF}" type="presParOf" srcId="{D51FF1ED-8D57-4D4D-BD1D-B4A651A1AB7F}" destId="{C1C8B993-6018-4A5D-A6FD-53C57081DF66}" srcOrd="0" destOrd="0" presId="urn:microsoft.com/office/officeart/2005/8/layout/chevron2"/>
    <dgm:cxn modelId="{A8B2C815-C676-4EF8-9DA1-EF3EB715B9DC}" type="presParOf" srcId="{D51FF1ED-8D57-4D4D-BD1D-B4A651A1AB7F}" destId="{CD867193-244E-4950-885D-037C9264F991}" srcOrd="1" destOrd="0" presId="urn:microsoft.com/office/officeart/2005/8/layout/chevron2"/>
    <dgm:cxn modelId="{66B12E56-120F-4859-8F2E-FD9B26FDEA6C}" type="presParOf" srcId="{E12DE5BB-BB16-449A-9C5C-835C0AC9F229}" destId="{9A570B14-CBA8-4671-A6B1-BF8CEF7C1EEA}" srcOrd="9" destOrd="0" presId="urn:microsoft.com/office/officeart/2005/8/layout/chevron2"/>
    <dgm:cxn modelId="{7EB6C3BB-631A-4366-ADFA-A5A1D5490EBF}" type="presParOf" srcId="{E12DE5BB-BB16-449A-9C5C-835C0AC9F229}" destId="{A79DD130-B441-463E-8B23-5AFB26932FFE}" srcOrd="10" destOrd="0" presId="urn:microsoft.com/office/officeart/2005/8/layout/chevron2"/>
    <dgm:cxn modelId="{3B150FBB-C4DB-4CDC-8494-5484C8FF5ADF}" type="presParOf" srcId="{A79DD130-B441-463E-8B23-5AFB26932FFE}" destId="{A0AA714C-E38E-4DF6-822B-FF1CF0F7B06E}" srcOrd="0" destOrd="0" presId="urn:microsoft.com/office/officeart/2005/8/layout/chevron2"/>
    <dgm:cxn modelId="{7093EDB4-76D9-4713-9E28-F3A45F7A7789}" type="presParOf" srcId="{A79DD130-B441-463E-8B23-5AFB26932FFE}" destId="{C135ED9D-C068-4920-83A8-EBF9EBED3CFE}" srcOrd="1" destOrd="0" presId="urn:microsoft.com/office/officeart/2005/8/layout/chevron2"/>
    <dgm:cxn modelId="{5FEB49F8-86B1-4978-8BD1-BD844665D2DF}" type="presParOf" srcId="{E12DE5BB-BB16-449A-9C5C-835C0AC9F229}" destId="{81D4199E-F110-4629-B46E-93294A40A725}" srcOrd="11" destOrd="0" presId="urn:microsoft.com/office/officeart/2005/8/layout/chevron2"/>
    <dgm:cxn modelId="{9CCA69D1-A0E9-4B76-ACCA-2B5F448D9A15}" type="presParOf" srcId="{E12DE5BB-BB16-449A-9C5C-835C0AC9F229}" destId="{47D53A94-281D-42A0-AE98-8228D3A261AE}" srcOrd="12" destOrd="0" presId="urn:microsoft.com/office/officeart/2005/8/layout/chevron2"/>
    <dgm:cxn modelId="{A2020606-BE79-43F3-A7AB-C6B3BE52358F}" type="presParOf" srcId="{47D53A94-281D-42A0-AE98-8228D3A261AE}" destId="{7860E5CA-BD4E-44F8-A52E-A849703BC179}" srcOrd="0" destOrd="0" presId="urn:microsoft.com/office/officeart/2005/8/layout/chevron2"/>
    <dgm:cxn modelId="{9CB4B394-EFC9-429B-83AC-736C6E6C0139}" type="presParOf" srcId="{47D53A94-281D-42A0-AE98-8228D3A261AE}" destId="{8E96DF2F-B81E-4944-88B2-B2E468730006}" srcOrd="1" destOrd="0" presId="urn:microsoft.com/office/officeart/2005/8/layout/chevron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FC82E4-09FE-4FE4-B936-3312E2F4F66C}" type="doc">
      <dgm:prSet loTypeId="urn:microsoft.com/office/officeart/2005/8/layout/vList2" loCatId="list" qsTypeId="urn:microsoft.com/office/officeart/2005/8/quickstyle/simple1" qsCatId="simple" csTypeId="urn:microsoft.com/office/officeart/2005/8/colors/accent4_1" csCatId="accent4" phldr="1"/>
      <dgm:spPr/>
      <dgm:t>
        <a:bodyPr/>
        <a:lstStyle/>
        <a:p>
          <a:endParaRPr lang="en-GB"/>
        </a:p>
      </dgm:t>
    </dgm:pt>
    <dgm:pt modelId="{3F6F93A8-3DF6-4650-AB35-2F438E83F65C}">
      <dgm:prSet/>
      <dgm:spPr>
        <a:ln>
          <a:noFill/>
        </a:ln>
      </dgm:spPr>
      <dgm:t>
        <a:bodyPr/>
        <a:lstStyle/>
        <a:p>
          <a:r>
            <a:rPr lang="en-GB" b="1" dirty="0"/>
            <a:t>CDOP</a:t>
          </a:r>
          <a:r>
            <a:rPr lang="en-GB" dirty="0"/>
            <a:t> – Child Death Overview Panel: A multi-agency panel that reviews the deaths of children to identify learning and improve services.</a:t>
          </a:r>
        </a:p>
      </dgm:t>
    </dgm:pt>
    <dgm:pt modelId="{B49A4F9A-3DEA-445E-8138-ABA447808DFE}" type="parTrans" cxnId="{550F6FEA-EF24-4254-80C8-B14BA7ED1EA2}">
      <dgm:prSet/>
      <dgm:spPr/>
      <dgm:t>
        <a:bodyPr/>
        <a:lstStyle/>
        <a:p>
          <a:endParaRPr lang="en-GB">
            <a:solidFill>
              <a:schemeClr val="tx1">
                <a:lumMod val="50000"/>
              </a:schemeClr>
            </a:solidFill>
          </a:endParaRPr>
        </a:p>
      </dgm:t>
    </dgm:pt>
    <dgm:pt modelId="{854A1BD9-1118-4E15-94F0-05D85047F3B9}" type="sibTrans" cxnId="{550F6FEA-EF24-4254-80C8-B14BA7ED1EA2}">
      <dgm:prSet/>
      <dgm:spPr/>
      <dgm:t>
        <a:bodyPr/>
        <a:lstStyle/>
        <a:p>
          <a:endParaRPr lang="en-GB">
            <a:solidFill>
              <a:schemeClr val="tx1">
                <a:lumMod val="50000"/>
              </a:schemeClr>
            </a:solidFill>
          </a:endParaRPr>
        </a:p>
      </dgm:t>
    </dgm:pt>
    <dgm:pt modelId="{630BB7A6-585E-4066-B37C-6F1A3DFB8218}">
      <dgm:prSet/>
      <dgm:spPr>
        <a:ln>
          <a:noFill/>
        </a:ln>
      </dgm:spPr>
      <dgm:t>
        <a:bodyPr/>
        <a:lstStyle/>
        <a:p>
          <a:r>
            <a:rPr lang="en-GB" b="1" dirty="0"/>
            <a:t>Child Protection Conferences </a:t>
          </a:r>
          <a:r>
            <a:rPr lang="en-GB" dirty="0"/>
            <a:t>– Statutory meetings to share information and develop plans to safeguard children and promote their welfare.</a:t>
          </a:r>
        </a:p>
      </dgm:t>
    </dgm:pt>
    <dgm:pt modelId="{8CABCFEB-1C0A-41BA-B8A1-0AB88A0CFD83}" type="parTrans" cxnId="{5D16DE51-27CF-420A-90CB-8B35B8B3C2F0}">
      <dgm:prSet/>
      <dgm:spPr/>
      <dgm:t>
        <a:bodyPr/>
        <a:lstStyle/>
        <a:p>
          <a:endParaRPr lang="en-GB">
            <a:solidFill>
              <a:schemeClr val="tx1">
                <a:lumMod val="50000"/>
              </a:schemeClr>
            </a:solidFill>
          </a:endParaRPr>
        </a:p>
      </dgm:t>
    </dgm:pt>
    <dgm:pt modelId="{1359A474-9E0F-4270-BBAD-6E2F717481D0}" type="sibTrans" cxnId="{5D16DE51-27CF-420A-90CB-8B35B8B3C2F0}">
      <dgm:prSet/>
      <dgm:spPr/>
      <dgm:t>
        <a:bodyPr/>
        <a:lstStyle/>
        <a:p>
          <a:endParaRPr lang="en-GB">
            <a:solidFill>
              <a:schemeClr val="tx1">
                <a:lumMod val="50000"/>
              </a:schemeClr>
            </a:solidFill>
          </a:endParaRPr>
        </a:p>
      </dgm:t>
    </dgm:pt>
    <dgm:pt modelId="{F98DB706-8970-4764-B1C8-A07C525B93BE}">
      <dgm:prSet/>
      <dgm:spPr>
        <a:ln>
          <a:noFill/>
        </a:ln>
      </dgm:spPr>
      <dgm:t>
        <a:bodyPr/>
        <a:lstStyle/>
        <a:p>
          <a:r>
            <a:rPr lang="en-GB" b="1" dirty="0"/>
            <a:t>CSPR</a:t>
          </a:r>
          <a:r>
            <a:rPr lang="en-GB" dirty="0"/>
            <a:t> – Child Safeguarding Practice Review: A review conducted when a child dies or is seriously harmed, and abuse or neglect is suspected.</a:t>
          </a:r>
        </a:p>
      </dgm:t>
    </dgm:pt>
    <dgm:pt modelId="{FE7A901B-C58C-4773-A6EB-24BEFA2DEAB4}" type="parTrans" cxnId="{E53BCBAE-24E4-4B9F-9E88-F5A1F13BD0BC}">
      <dgm:prSet/>
      <dgm:spPr/>
      <dgm:t>
        <a:bodyPr/>
        <a:lstStyle/>
        <a:p>
          <a:endParaRPr lang="en-GB">
            <a:solidFill>
              <a:schemeClr val="tx1">
                <a:lumMod val="50000"/>
              </a:schemeClr>
            </a:solidFill>
          </a:endParaRPr>
        </a:p>
      </dgm:t>
    </dgm:pt>
    <dgm:pt modelId="{DCBBB13B-6D85-4E55-A730-0742D12BB5D9}" type="sibTrans" cxnId="{E53BCBAE-24E4-4B9F-9E88-F5A1F13BD0BC}">
      <dgm:prSet/>
      <dgm:spPr/>
      <dgm:t>
        <a:bodyPr/>
        <a:lstStyle/>
        <a:p>
          <a:endParaRPr lang="en-GB">
            <a:solidFill>
              <a:schemeClr val="tx1">
                <a:lumMod val="50000"/>
              </a:schemeClr>
            </a:solidFill>
          </a:endParaRPr>
        </a:p>
      </dgm:t>
    </dgm:pt>
    <dgm:pt modelId="{F8DB6CEA-51EA-4FD9-BDF7-BC433C0E3073}">
      <dgm:prSet/>
      <dgm:spPr>
        <a:ln>
          <a:noFill/>
        </a:ln>
      </dgm:spPr>
      <dgm:t>
        <a:bodyPr/>
        <a:lstStyle/>
        <a:p>
          <a:r>
            <a:rPr lang="en-GB" b="1" dirty="0"/>
            <a:t>DHR</a:t>
          </a:r>
          <a:r>
            <a:rPr lang="en-GB" dirty="0"/>
            <a:t> – Domestic Homicide Review: A multi-agency review following a domestic homicide to identify lessons and improve responses.</a:t>
          </a:r>
        </a:p>
      </dgm:t>
    </dgm:pt>
    <dgm:pt modelId="{EF28C2ED-EB3D-4203-97AA-5FB5A2DE7705}" type="parTrans" cxnId="{02EB13FE-1B59-4BF2-8C86-5B81F716DB44}">
      <dgm:prSet/>
      <dgm:spPr/>
      <dgm:t>
        <a:bodyPr/>
        <a:lstStyle/>
        <a:p>
          <a:endParaRPr lang="en-GB">
            <a:solidFill>
              <a:schemeClr val="tx1">
                <a:lumMod val="50000"/>
              </a:schemeClr>
            </a:solidFill>
          </a:endParaRPr>
        </a:p>
      </dgm:t>
    </dgm:pt>
    <dgm:pt modelId="{5821D5FF-C455-42B3-AA97-457BFAE9DC0B}" type="sibTrans" cxnId="{02EB13FE-1B59-4BF2-8C86-5B81F716DB44}">
      <dgm:prSet/>
      <dgm:spPr/>
      <dgm:t>
        <a:bodyPr/>
        <a:lstStyle/>
        <a:p>
          <a:endParaRPr lang="en-GB">
            <a:solidFill>
              <a:schemeClr val="tx1">
                <a:lumMod val="50000"/>
              </a:schemeClr>
            </a:solidFill>
          </a:endParaRPr>
        </a:p>
      </dgm:t>
    </dgm:pt>
    <dgm:pt modelId="{58267434-4FCF-47FD-A98B-D7595291C828}">
      <dgm:prSet/>
      <dgm:spPr>
        <a:ln>
          <a:noFill/>
        </a:ln>
      </dgm:spPr>
      <dgm:t>
        <a:bodyPr/>
        <a:lstStyle/>
        <a:p>
          <a:r>
            <a:rPr lang="en-GB" b="1" dirty="0"/>
            <a:t>DoLS </a:t>
          </a:r>
          <a:r>
            <a:rPr lang="en-GB" dirty="0"/>
            <a:t>– Deprivation of Liberty Safeguards: Legal safeguards for individuals who lack capacity and are deprived of their liberty in care settings.</a:t>
          </a:r>
        </a:p>
      </dgm:t>
    </dgm:pt>
    <dgm:pt modelId="{A77F60BF-7B6E-44B4-8C97-EFFBCCEE1D00}" type="parTrans" cxnId="{D528A33D-BF59-4343-8DF0-495538BD845F}">
      <dgm:prSet/>
      <dgm:spPr/>
      <dgm:t>
        <a:bodyPr/>
        <a:lstStyle/>
        <a:p>
          <a:endParaRPr lang="en-GB">
            <a:solidFill>
              <a:schemeClr val="tx1">
                <a:lumMod val="50000"/>
              </a:schemeClr>
            </a:solidFill>
          </a:endParaRPr>
        </a:p>
      </dgm:t>
    </dgm:pt>
    <dgm:pt modelId="{0925FDAE-E431-4721-BB6F-F48C48B716CE}" type="sibTrans" cxnId="{D528A33D-BF59-4343-8DF0-495538BD845F}">
      <dgm:prSet/>
      <dgm:spPr/>
      <dgm:t>
        <a:bodyPr/>
        <a:lstStyle/>
        <a:p>
          <a:endParaRPr lang="en-GB">
            <a:solidFill>
              <a:schemeClr val="tx1">
                <a:lumMod val="50000"/>
              </a:schemeClr>
            </a:solidFill>
          </a:endParaRPr>
        </a:p>
      </dgm:t>
    </dgm:pt>
    <dgm:pt modelId="{F5050163-E984-4F1C-8028-8B6604A1A8F9}">
      <dgm:prSet/>
      <dgm:spPr>
        <a:ln>
          <a:noFill/>
        </a:ln>
      </dgm:spPr>
      <dgm:t>
        <a:bodyPr/>
        <a:lstStyle/>
        <a:p>
          <a:r>
            <a:rPr lang="en-GB" b="1" dirty="0"/>
            <a:t>DVA</a:t>
          </a:r>
          <a:r>
            <a:rPr lang="en-GB" dirty="0"/>
            <a:t> – Domestic Violence &amp; Abuse: Any incident of controlling, coercive, threatening behaviour, violence or abuse between intimate partners or family members.</a:t>
          </a:r>
        </a:p>
      </dgm:t>
    </dgm:pt>
    <dgm:pt modelId="{F6395242-62B3-4204-9091-C50997091030}" type="parTrans" cxnId="{D94690AE-6B3A-413D-8D14-4B7F2868FC92}">
      <dgm:prSet/>
      <dgm:spPr/>
      <dgm:t>
        <a:bodyPr/>
        <a:lstStyle/>
        <a:p>
          <a:endParaRPr lang="en-GB">
            <a:solidFill>
              <a:schemeClr val="tx1">
                <a:lumMod val="50000"/>
              </a:schemeClr>
            </a:solidFill>
          </a:endParaRPr>
        </a:p>
      </dgm:t>
    </dgm:pt>
    <dgm:pt modelId="{8DF3A2DA-2B8C-4F9A-85BB-933EF2B82EF5}" type="sibTrans" cxnId="{D94690AE-6B3A-413D-8D14-4B7F2868FC92}">
      <dgm:prSet/>
      <dgm:spPr/>
      <dgm:t>
        <a:bodyPr/>
        <a:lstStyle/>
        <a:p>
          <a:endParaRPr lang="en-GB">
            <a:solidFill>
              <a:schemeClr val="tx1">
                <a:lumMod val="50000"/>
              </a:schemeClr>
            </a:solidFill>
          </a:endParaRPr>
        </a:p>
      </dgm:t>
    </dgm:pt>
    <dgm:pt modelId="{AA2CB5A2-C726-4C4D-9BE6-B8912277D39D}">
      <dgm:prSet/>
      <dgm:spPr>
        <a:ln>
          <a:noFill/>
        </a:ln>
      </dgm:spPr>
      <dgm:t>
        <a:bodyPr/>
        <a:lstStyle/>
        <a:p>
          <a:r>
            <a:rPr lang="en-GB" b="1" dirty="0"/>
            <a:t>EPR</a:t>
          </a:r>
          <a:r>
            <a:rPr lang="en-GB" dirty="0"/>
            <a:t> – Electronic Patient Records: Digital systems used to store and manage patient health information.</a:t>
          </a:r>
        </a:p>
      </dgm:t>
    </dgm:pt>
    <dgm:pt modelId="{5287310B-7DCC-4E4A-A583-385A766A3750}" type="parTrans" cxnId="{351F6E57-11D2-45C5-B57D-507DCDCB4C5D}">
      <dgm:prSet/>
      <dgm:spPr/>
      <dgm:t>
        <a:bodyPr/>
        <a:lstStyle/>
        <a:p>
          <a:endParaRPr lang="en-GB">
            <a:solidFill>
              <a:schemeClr val="tx1">
                <a:lumMod val="50000"/>
              </a:schemeClr>
            </a:solidFill>
          </a:endParaRPr>
        </a:p>
      </dgm:t>
    </dgm:pt>
    <dgm:pt modelId="{A160D7CE-9709-4975-B95E-38A74CEA97BC}" type="sibTrans" cxnId="{351F6E57-11D2-45C5-B57D-507DCDCB4C5D}">
      <dgm:prSet/>
      <dgm:spPr/>
      <dgm:t>
        <a:bodyPr/>
        <a:lstStyle/>
        <a:p>
          <a:endParaRPr lang="en-GB">
            <a:solidFill>
              <a:schemeClr val="tx1">
                <a:lumMod val="50000"/>
              </a:schemeClr>
            </a:solidFill>
          </a:endParaRPr>
        </a:p>
      </dgm:t>
    </dgm:pt>
    <dgm:pt modelId="{B7E9E1F8-BEF3-440B-BD10-CAED9636DE39}">
      <dgm:prSet/>
      <dgm:spPr>
        <a:ln>
          <a:noFill/>
        </a:ln>
      </dgm:spPr>
      <dgm:t>
        <a:bodyPr/>
        <a:lstStyle/>
        <a:p>
          <a:r>
            <a:rPr lang="en-GB" b="1" dirty="0"/>
            <a:t>GM </a:t>
          </a:r>
          <a:r>
            <a:rPr lang="en-GB" dirty="0"/>
            <a:t>– Greater Manchester: The geographical area covered by NHS Greater Manchester Integrated Care System.</a:t>
          </a:r>
        </a:p>
      </dgm:t>
    </dgm:pt>
    <dgm:pt modelId="{77D2DD7E-CECE-40F9-A408-4D547CFF9D6F}" type="parTrans" cxnId="{1969BF99-CCD8-4D7F-B8E0-8D1CA5C1AD8B}">
      <dgm:prSet/>
      <dgm:spPr/>
      <dgm:t>
        <a:bodyPr/>
        <a:lstStyle/>
        <a:p>
          <a:endParaRPr lang="en-GB">
            <a:solidFill>
              <a:schemeClr val="tx1">
                <a:lumMod val="50000"/>
              </a:schemeClr>
            </a:solidFill>
          </a:endParaRPr>
        </a:p>
      </dgm:t>
    </dgm:pt>
    <dgm:pt modelId="{4165D6A0-2DA3-49A2-AC09-4DA28B7106AB}" type="sibTrans" cxnId="{1969BF99-CCD8-4D7F-B8E0-8D1CA5C1AD8B}">
      <dgm:prSet/>
      <dgm:spPr/>
      <dgm:t>
        <a:bodyPr/>
        <a:lstStyle/>
        <a:p>
          <a:endParaRPr lang="en-GB">
            <a:solidFill>
              <a:schemeClr val="tx1">
                <a:lumMod val="50000"/>
              </a:schemeClr>
            </a:solidFill>
          </a:endParaRPr>
        </a:p>
      </dgm:t>
    </dgm:pt>
    <dgm:pt modelId="{8503E13E-4C2D-4A2B-B5AC-0710252A5951}">
      <dgm:prSet/>
      <dgm:spPr>
        <a:ln>
          <a:noFill/>
        </a:ln>
      </dgm:spPr>
      <dgm:t>
        <a:bodyPr/>
        <a:lstStyle/>
        <a:p>
          <a:r>
            <a:rPr lang="en-GB" b="1" dirty="0"/>
            <a:t>IDVA</a:t>
          </a:r>
          <a:r>
            <a:rPr lang="en-GB" dirty="0"/>
            <a:t> – Independent Domestic Violence Advocate: A specialist professional who supports victims of domestic abuse to access services and safety planning.</a:t>
          </a:r>
        </a:p>
      </dgm:t>
    </dgm:pt>
    <dgm:pt modelId="{8FDF790A-3756-4C00-9D6B-25B4DDBF998A}" type="parTrans" cxnId="{16310B90-B8C7-4F01-8941-98EC88D750D0}">
      <dgm:prSet/>
      <dgm:spPr/>
      <dgm:t>
        <a:bodyPr/>
        <a:lstStyle/>
        <a:p>
          <a:endParaRPr lang="en-GB">
            <a:solidFill>
              <a:schemeClr val="tx1">
                <a:lumMod val="50000"/>
              </a:schemeClr>
            </a:solidFill>
          </a:endParaRPr>
        </a:p>
      </dgm:t>
    </dgm:pt>
    <dgm:pt modelId="{89DEFD65-6FF8-4FEB-8EE0-873067006166}" type="sibTrans" cxnId="{16310B90-B8C7-4F01-8941-98EC88D750D0}">
      <dgm:prSet/>
      <dgm:spPr/>
      <dgm:t>
        <a:bodyPr/>
        <a:lstStyle/>
        <a:p>
          <a:endParaRPr lang="en-GB">
            <a:solidFill>
              <a:schemeClr val="tx1">
                <a:lumMod val="50000"/>
              </a:schemeClr>
            </a:solidFill>
          </a:endParaRPr>
        </a:p>
      </dgm:t>
    </dgm:pt>
    <dgm:pt modelId="{4A3497B7-DA03-403B-AE9B-3E4B900F3538}">
      <dgm:prSet/>
      <dgm:spPr>
        <a:ln>
          <a:noFill/>
        </a:ln>
      </dgm:spPr>
      <dgm:t>
        <a:bodyPr/>
        <a:lstStyle/>
        <a:p>
          <a:r>
            <a:rPr lang="en-GB" b="1" dirty="0"/>
            <a:t>ICP</a:t>
          </a:r>
          <a:r>
            <a:rPr lang="en-GB" dirty="0"/>
            <a:t> – Integrated Care Partnership: A collaboration of health and care organisations working together to improve population health.</a:t>
          </a:r>
        </a:p>
      </dgm:t>
    </dgm:pt>
    <dgm:pt modelId="{D79263F4-0A96-4BC7-9FF1-575158EB8E35}" type="parTrans" cxnId="{88965174-570F-4B80-B535-BE659D8D485C}">
      <dgm:prSet/>
      <dgm:spPr/>
      <dgm:t>
        <a:bodyPr/>
        <a:lstStyle/>
        <a:p>
          <a:endParaRPr lang="en-GB">
            <a:solidFill>
              <a:schemeClr val="tx1">
                <a:lumMod val="50000"/>
              </a:schemeClr>
            </a:solidFill>
          </a:endParaRPr>
        </a:p>
      </dgm:t>
    </dgm:pt>
    <dgm:pt modelId="{23E07943-8A0A-4C32-87C6-C23DF57D1C6E}" type="sibTrans" cxnId="{88965174-570F-4B80-B535-BE659D8D485C}">
      <dgm:prSet/>
      <dgm:spPr/>
      <dgm:t>
        <a:bodyPr/>
        <a:lstStyle/>
        <a:p>
          <a:endParaRPr lang="en-GB">
            <a:solidFill>
              <a:schemeClr val="tx1">
                <a:lumMod val="50000"/>
              </a:schemeClr>
            </a:solidFill>
          </a:endParaRPr>
        </a:p>
      </dgm:t>
    </dgm:pt>
    <dgm:pt modelId="{281D5C21-C360-4495-8F7B-BDC6DF8543C4}">
      <dgm:prSet/>
      <dgm:spPr>
        <a:ln>
          <a:noFill/>
        </a:ln>
      </dgm:spPr>
      <dgm:t>
        <a:bodyPr/>
        <a:lstStyle/>
        <a:p>
          <a:r>
            <a:rPr lang="en-GB" b="1" dirty="0"/>
            <a:t>IRIS</a:t>
          </a:r>
          <a:r>
            <a:rPr lang="en-GB" dirty="0"/>
            <a:t> – Identification and Referral to Improve Safety: A programme supporting primary care to identify and refer victims of domestic abuse.</a:t>
          </a:r>
        </a:p>
      </dgm:t>
    </dgm:pt>
    <dgm:pt modelId="{64DFB1D3-B26F-4BFD-A7F6-645528F94087}" type="parTrans" cxnId="{45FA614D-F154-4737-A960-0121BD8667D2}">
      <dgm:prSet/>
      <dgm:spPr/>
      <dgm:t>
        <a:bodyPr/>
        <a:lstStyle/>
        <a:p>
          <a:endParaRPr lang="en-GB">
            <a:solidFill>
              <a:schemeClr val="tx1">
                <a:lumMod val="50000"/>
              </a:schemeClr>
            </a:solidFill>
          </a:endParaRPr>
        </a:p>
      </dgm:t>
    </dgm:pt>
    <dgm:pt modelId="{A66386C1-81E6-4CBC-B736-1F69AEA9B2C9}" type="sibTrans" cxnId="{45FA614D-F154-4737-A960-0121BD8667D2}">
      <dgm:prSet/>
      <dgm:spPr/>
      <dgm:t>
        <a:bodyPr/>
        <a:lstStyle/>
        <a:p>
          <a:endParaRPr lang="en-GB">
            <a:solidFill>
              <a:schemeClr val="tx1">
                <a:lumMod val="50000"/>
              </a:schemeClr>
            </a:solidFill>
          </a:endParaRPr>
        </a:p>
      </dgm:t>
    </dgm:pt>
    <dgm:pt modelId="{7EED554E-F834-4D96-B6F7-0115A6A33807}">
      <dgm:prSet/>
      <dgm:spPr>
        <a:ln>
          <a:noFill/>
        </a:ln>
      </dgm:spPr>
      <dgm:t>
        <a:bodyPr/>
        <a:lstStyle/>
        <a:p>
          <a:pPr>
            <a:buFont typeface="Arial" panose="020B0604020202020204" pitchFamily="34" charset="0"/>
            <a:buChar char="•"/>
          </a:pPr>
          <a:r>
            <a:rPr lang="en-GB" b="1" i="0" dirty="0"/>
            <a:t>LD</a:t>
          </a:r>
          <a:r>
            <a:rPr lang="en-GB" b="0" i="0" dirty="0"/>
            <a:t> – </a:t>
          </a:r>
          <a:r>
            <a:rPr lang="en-GB" b="0" i="1" dirty="0"/>
            <a:t>Learning Disability</a:t>
          </a:r>
          <a:r>
            <a:rPr lang="en-GB" b="0" i="0" dirty="0"/>
            <a:t>: A reduced intellectual ability and difficulty with everyday activities.</a:t>
          </a:r>
          <a:endParaRPr lang="en-GB" dirty="0"/>
        </a:p>
      </dgm:t>
    </dgm:pt>
    <dgm:pt modelId="{D7AAFCB5-54E1-4AB8-B0DC-FBBD8A69F122}" type="parTrans" cxnId="{0E940A98-A902-441E-8FBB-B654B31B400C}">
      <dgm:prSet/>
      <dgm:spPr/>
      <dgm:t>
        <a:bodyPr/>
        <a:lstStyle/>
        <a:p>
          <a:endParaRPr lang="en-GB">
            <a:solidFill>
              <a:schemeClr val="tx1">
                <a:lumMod val="50000"/>
              </a:schemeClr>
            </a:solidFill>
          </a:endParaRPr>
        </a:p>
      </dgm:t>
    </dgm:pt>
    <dgm:pt modelId="{1AAE2103-CD12-46F1-B494-99FED52DD19C}" type="sibTrans" cxnId="{0E940A98-A902-441E-8FBB-B654B31B400C}">
      <dgm:prSet/>
      <dgm:spPr/>
      <dgm:t>
        <a:bodyPr/>
        <a:lstStyle/>
        <a:p>
          <a:endParaRPr lang="en-GB">
            <a:solidFill>
              <a:schemeClr val="tx1">
                <a:lumMod val="50000"/>
              </a:schemeClr>
            </a:solidFill>
          </a:endParaRPr>
        </a:p>
      </dgm:t>
    </dgm:pt>
    <dgm:pt modelId="{EE0B25A6-5D36-4203-872C-104B5A7E7948}" type="pres">
      <dgm:prSet presAssocID="{CBFC82E4-09FE-4FE4-B936-3312E2F4F66C}" presName="linear" presStyleCnt="0">
        <dgm:presLayoutVars>
          <dgm:animLvl val="lvl"/>
          <dgm:resizeHandles val="exact"/>
        </dgm:presLayoutVars>
      </dgm:prSet>
      <dgm:spPr/>
    </dgm:pt>
    <dgm:pt modelId="{5BCE6D61-5108-4109-87B1-4715EEE2C1AB}" type="pres">
      <dgm:prSet presAssocID="{3F6F93A8-3DF6-4650-AB35-2F438E83F65C}" presName="parentText" presStyleLbl="node1" presStyleIdx="0" presStyleCnt="12">
        <dgm:presLayoutVars>
          <dgm:chMax val="0"/>
          <dgm:bulletEnabled val="1"/>
        </dgm:presLayoutVars>
      </dgm:prSet>
      <dgm:spPr/>
    </dgm:pt>
    <dgm:pt modelId="{378F17F8-6168-4E8F-A236-1FAD1875C496}" type="pres">
      <dgm:prSet presAssocID="{854A1BD9-1118-4E15-94F0-05D85047F3B9}" presName="spacer" presStyleCnt="0"/>
      <dgm:spPr/>
    </dgm:pt>
    <dgm:pt modelId="{16F86E7C-5DA9-40C6-96B9-D2ED8CF94DC6}" type="pres">
      <dgm:prSet presAssocID="{630BB7A6-585E-4066-B37C-6F1A3DFB8218}" presName="parentText" presStyleLbl="node1" presStyleIdx="1" presStyleCnt="12">
        <dgm:presLayoutVars>
          <dgm:chMax val="0"/>
          <dgm:bulletEnabled val="1"/>
        </dgm:presLayoutVars>
      </dgm:prSet>
      <dgm:spPr/>
    </dgm:pt>
    <dgm:pt modelId="{5E19B8FF-12FD-41B0-9A03-A742A2E5D20A}" type="pres">
      <dgm:prSet presAssocID="{1359A474-9E0F-4270-BBAD-6E2F717481D0}" presName="spacer" presStyleCnt="0"/>
      <dgm:spPr/>
    </dgm:pt>
    <dgm:pt modelId="{58EF307A-813E-47B8-BD7C-F9D92AB827C4}" type="pres">
      <dgm:prSet presAssocID="{F98DB706-8970-4764-B1C8-A07C525B93BE}" presName="parentText" presStyleLbl="node1" presStyleIdx="2" presStyleCnt="12">
        <dgm:presLayoutVars>
          <dgm:chMax val="0"/>
          <dgm:bulletEnabled val="1"/>
        </dgm:presLayoutVars>
      </dgm:prSet>
      <dgm:spPr/>
    </dgm:pt>
    <dgm:pt modelId="{2D2BA1E6-3055-4C97-A0C5-84DE3C0A1E01}" type="pres">
      <dgm:prSet presAssocID="{DCBBB13B-6D85-4E55-A730-0742D12BB5D9}" presName="spacer" presStyleCnt="0"/>
      <dgm:spPr/>
    </dgm:pt>
    <dgm:pt modelId="{912F6D48-0FB5-4FC3-B3A5-636843CC4B74}" type="pres">
      <dgm:prSet presAssocID="{F8DB6CEA-51EA-4FD9-BDF7-BC433C0E3073}" presName="parentText" presStyleLbl="node1" presStyleIdx="3" presStyleCnt="12">
        <dgm:presLayoutVars>
          <dgm:chMax val="0"/>
          <dgm:bulletEnabled val="1"/>
        </dgm:presLayoutVars>
      </dgm:prSet>
      <dgm:spPr/>
    </dgm:pt>
    <dgm:pt modelId="{520DC58B-1DBC-4080-BCD0-8CB531308EEE}" type="pres">
      <dgm:prSet presAssocID="{5821D5FF-C455-42B3-AA97-457BFAE9DC0B}" presName="spacer" presStyleCnt="0"/>
      <dgm:spPr/>
    </dgm:pt>
    <dgm:pt modelId="{4CC31B64-A4C4-4608-BB38-23B6CB2E30C5}" type="pres">
      <dgm:prSet presAssocID="{58267434-4FCF-47FD-A98B-D7595291C828}" presName="parentText" presStyleLbl="node1" presStyleIdx="4" presStyleCnt="12">
        <dgm:presLayoutVars>
          <dgm:chMax val="0"/>
          <dgm:bulletEnabled val="1"/>
        </dgm:presLayoutVars>
      </dgm:prSet>
      <dgm:spPr/>
    </dgm:pt>
    <dgm:pt modelId="{95C2E3C5-FF0F-4E97-A4DF-23D718659669}" type="pres">
      <dgm:prSet presAssocID="{0925FDAE-E431-4721-BB6F-F48C48B716CE}" presName="spacer" presStyleCnt="0"/>
      <dgm:spPr/>
    </dgm:pt>
    <dgm:pt modelId="{252F0C88-6162-42C4-8D43-B055859E17BF}" type="pres">
      <dgm:prSet presAssocID="{F5050163-E984-4F1C-8028-8B6604A1A8F9}" presName="parentText" presStyleLbl="node1" presStyleIdx="5" presStyleCnt="12">
        <dgm:presLayoutVars>
          <dgm:chMax val="0"/>
          <dgm:bulletEnabled val="1"/>
        </dgm:presLayoutVars>
      </dgm:prSet>
      <dgm:spPr/>
    </dgm:pt>
    <dgm:pt modelId="{04FB8868-B4C6-47D8-A623-1BC6B2962D36}" type="pres">
      <dgm:prSet presAssocID="{8DF3A2DA-2B8C-4F9A-85BB-933EF2B82EF5}" presName="spacer" presStyleCnt="0"/>
      <dgm:spPr/>
    </dgm:pt>
    <dgm:pt modelId="{4CD3FE3C-2C0F-4C41-AFFE-5F943EEB1A63}" type="pres">
      <dgm:prSet presAssocID="{AA2CB5A2-C726-4C4D-9BE6-B8912277D39D}" presName="parentText" presStyleLbl="node1" presStyleIdx="6" presStyleCnt="12">
        <dgm:presLayoutVars>
          <dgm:chMax val="0"/>
          <dgm:bulletEnabled val="1"/>
        </dgm:presLayoutVars>
      </dgm:prSet>
      <dgm:spPr/>
    </dgm:pt>
    <dgm:pt modelId="{7C7D1F71-5B69-4BA9-A348-81F158EA1A66}" type="pres">
      <dgm:prSet presAssocID="{A160D7CE-9709-4975-B95E-38A74CEA97BC}" presName="spacer" presStyleCnt="0"/>
      <dgm:spPr/>
    </dgm:pt>
    <dgm:pt modelId="{2E2667B3-94D5-401F-BC50-A3A98A5D8C22}" type="pres">
      <dgm:prSet presAssocID="{B7E9E1F8-BEF3-440B-BD10-CAED9636DE39}" presName="parentText" presStyleLbl="node1" presStyleIdx="7" presStyleCnt="12">
        <dgm:presLayoutVars>
          <dgm:chMax val="0"/>
          <dgm:bulletEnabled val="1"/>
        </dgm:presLayoutVars>
      </dgm:prSet>
      <dgm:spPr/>
    </dgm:pt>
    <dgm:pt modelId="{8AED3C97-C0E0-405B-84B5-72A59D371B02}" type="pres">
      <dgm:prSet presAssocID="{4165D6A0-2DA3-49A2-AC09-4DA28B7106AB}" presName="spacer" presStyleCnt="0"/>
      <dgm:spPr/>
    </dgm:pt>
    <dgm:pt modelId="{381EF3E0-F233-468F-B5AF-16D1ACB7D48E}" type="pres">
      <dgm:prSet presAssocID="{8503E13E-4C2D-4A2B-B5AC-0710252A5951}" presName="parentText" presStyleLbl="node1" presStyleIdx="8" presStyleCnt="12">
        <dgm:presLayoutVars>
          <dgm:chMax val="0"/>
          <dgm:bulletEnabled val="1"/>
        </dgm:presLayoutVars>
      </dgm:prSet>
      <dgm:spPr/>
    </dgm:pt>
    <dgm:pt modelId="{992DF2A6-FAA6-4F05-A778-148EAA4D6E50}" type="pres">
      <dgm:prSet presAssocID="{89DEFD65-6FF8-4FEB-8EE0-873067006166}" presName="spacer" presStyleCnt="0"/>
      <dgm:spPr/>
    </dgm:pt>
    <dgm:pt modelId="{7AFB1087-7CC4-48A3-BABC-5ADB26DEA57F}" type="pres">
      <dgm:prSet presAssocID="{4A3497B7-DA03-403B-AE9B-3E4B900F3538}" presName="parentText" presStyleLbl="node1" presStyleIdx="9" presStyleCnt="12">
        <dgm:presLayoutVars>
          <dgm:chMax val="0"/>
          <dgm:bulletEnabled val="1"/>
        </dgm:presLayoutVars>
      </dgm:prSet>
      <dgm:spPr/>
    </dgm:pt>
    <dgm:pt modelId="{640E2C00-BA76-4EA1-A991-99C512D4722B}" type="pres">
      <dgm:prSet presAssocID="{23E07943-8A0A-4C32-87C6-C23DF57D1C6E}" presName="spacer" presStyleCnt="0"/>
      <dgm:spPr/>
    </dgm:pt>
    <dgm:pt modelId="{71AFD7BA-35DF-41CB-B0B3-8166229DE252}" type="pres">
      <dgm:prSet presAssocID="{281D5C21-C360-4495-8F7B-BDC6DF8543C4}" presName="parentText" presStyleLbl="node1" presStyleIdx="10" presStyleCnt="12">
        <dgm:presLayoutVars>
          <dgm:chMax val="0"/>
          <dgm:bulletEnabled val="1"/>
        </dgm:presLayoutVars>
      </dgm:prSet>
      <dgm:spPr/>
    </dgm:pt>
    <dgm:pt modelId="{68A35BF4-7F5B-4E52-9A7F-42EE562EF2BA}" type="pres">
      <dgm:prSet presAssocID="{A66386C1-81E6-4CBC-B736-1F69AEA9B2C9}" presName="spacer" presStyleCnt="0"/>
      <dgm:spPr/>
    </dgm:pt>
    <dgm:pt modelId="{302A6163-7AF1-4536-BB85-0B4C7BC33193}" type="pres">
      <dgm:prSet presAssocID="{7EED554E-F834-4D96-B6F7-0115A6A33807}" presName="parentText" presStyleLbl="node1" presStyleIdx="11" presStyleCnt="12">
        <dgm:presLayoutVars>
          <dgm:chMax val="0"/>
          <dgm:bulletEnabled val="1"/>
        </dgm:presLayoutVars>
      </dgm:prSet>
      <dgm:spPr/>
    </dgm:pt>
  </dgm:ptLst>
  <dgm:cxnLst>
    <dgm:cxn modelId="{5E1F1906-986A-4DD0-A5A3-8D3D7E0BF1EC}" type="presOf" srcId="{3F6F93A8-3DF6-4650-AB35-2F438E83F65C}" destId="{5BCE6D61-5108-4109-87B1-4715EEE2C1AB}" srcOrd="0" destOrd="0" presId="urn:microsoft.com/office/officeart/2005/8/layout/vList2"/>
    <dgm:cxn modelId="{6F063D0D-8C5A-4DD7-86AC-81B89D5D8AA1}" type="presOf" srcId="{F8DB6CEA-51EA-4FD9-BDF7-BC433C0E3073}" destId="{912F6D48-0FB5-4FC3-B3A5-636843CC4B74}" srcOrd="0" destOrd="0" presId="urn:microsoft.com/office/officeart/2005/8/layout/vList2"/>
    <dgm:cxn modelId="{40000931-82A2-4111-A10F-BB0F59DC16D6}" type="presOf" srcId="{281D5C21-C360-4495-8F7B-BDC6DF8543C4}" destId="{71AFD7BA-35DF-41CB-B0B3-8166229DE252}" srcOrd="0" destOrd="0" presId="urn:microsoft.com/office/officeart/2005/8/layout/vList2"/>
    <dgm:cxn modelId="{21971F3B-AD62-4576-A898-9839BFD584D4}" type="presOf" srcId="{AA2CB5A2-C726-4C4D-9BE6-B8912277D39D}" destId="{4CD3FE3C-2C0F-4C41-AFFE-5F943EEB1A63}" srcOrd="0" destOrd="0" presId="urn:microsoft.com/office/officeart/2005/8/layout/vList2"/>
    <dgm:cxn modelId="{D528A33D-BF59-4343-8DF0-495538BD845F}" srcId="{CBFC82E4-09FE-4FE4-B936-3312E2F4F66C}" destId="{58267434-4FCF-47FD-A98B-D7595291C828}" srcOrd="4" destOrd="0" parTransId="{A77F60BF-7B6E-44B4-8C97-EFFBCCEE1D00}" sibTransId="{0925FDAE-E431-4721-BB6F-F48C48B716CE}"/>
    <dgm:cxn modelId="{DF426B6A-9832-4216-BD11-3BF82F27A65B}" type="presOf" srcId="{630BB7A6-585E-4066-B37C-6F1A3DFB8218}" destId="{16F86E7C-5DA9-40C6-96B9-D2ED8CF94DC6}" srcOrd="0" destOrd="0" presId="urn:microsoft.com/office/officeart/2005/8/layout/vList2"/>
    <dgm:cxn modelId="{45FA614D-F154-4737-A960-0121BD8667D2}" srcId="{CBFC82E4-09FE-4FE4-B936-3312E2F4F66C}" destId="{281D5C21-C360-4495-8F7B-BDC6DF8543C4}" srcOrd="10" destOrd="0" parTransId="{64DFB1D3-B26F-4BFD-A7F6-645528F94087}" sibTransId="{A66386C1-81E6-4CBC-B736-1F69AEA9B2C9}"/>
    <dgm:cxn modelId="{5D16DE51-27CF-420A-90CB-8B35B8B3C2F0}" srcId="{CBFC82E4-09FE-4FE4-B936-3312E2F4F66C}" destId="{630BB7A6-585E-4066-B37C-6F1A3DFB8218}" srcOrd="1" destOrd="0" parTransId="{8CABCFEB-1C0A-41BA-B8A1-0AB88A0CFD83}" sibTransId="{1359A474-9E0F-4270-BBAD-6E2F717481D0}"/>
    <dgm:cxn modelId="{88965174-570F-4B80-B535-BE659D8D485C}" srcId="{CBFC82E4-09FE-4FE4-B936-3312E2F4F66C}" destId="{4A3497B7-DA03-403B-AE9B-3E4B900F3538}" srcOrd="9" destOrd="0" parTransId="{D79263F4-0A96-4BC7-9FF1-575158EB8E35}" sibTransId="{23E07943-8A0A-4C32-87C6-C23DF57D1C6E}"/>
    <dgm:cxn modelId="{351F6E57-11D2-45C5-B57D-507DCDCB4C5D}" srcId="{CBFC82E4-09FE-4FE4-B936-3312E2F4F66C}" destId="{AA2CB5A2-C726-4C4D-9BE6-B8912277D39D}" srcOrd="6" destOrd="0" parTransId="{5287310B-7DCC-4E4A-A583-385A766A3750}" sibTransId="{A160D7CE-9709-4975-B95E-38A74CEA97BC}"/>
    <dgm:cxn modelId="{6CB04384-5D6E-4329-9E33-A40C42976963}" type="presOf" srcId="{CBFC82E4-09FE-4FE4-B936-3312E2F4F66C}" destId="{EE0B25A6-5D36-4203-872C-104B5A7E7948}" srcOrd="0" destOrd="0" presId="urn:microsoft.com/office/officeart/2005/8/layout/vList2"/>
    <dgm:cxn modelId="{16310B90-B8C7-4F01-8941-98EC88D750D0}" srcId="{CBFC82E4-09FE-4FE4-B936-3312E2F4F66C}" destId="{8503E13E-4C2D-4A2B-B5AC-0710252A5951}" srcOrd="8" destOrd="0" parTransId="{8FDF790A-3756-4C00-9D6B-25B4DDBF998A}" sibTransId="{89DEFD65-6FF8-4FEB-8EE0-873067006166}"/>
    <dgm:cxn modelId="{0E940A98-A902-441E-8FBB-B654B31B400C}" srcId="{CBFC82E4-09FE-4FE4-B936-3312E2F4F66C}" destId="{7EED554E-F834-4D96-B6F7-0115A6A33807}" srcOrd="11" destOrd="0" parTransId="{D7AAFCB5-54E1-4AB8-B0DC-FBBD8A69F122}" sibTransId="{1AAE2103-CD12-46F1-B494-99FED52DD19C}"/>
    <dgm:cxn modelId="{1969BF99-CCD8-4D7F-B8E0-8D1CA5C1AD8B}" srcId="{CBFC82E4-09FE-4FE4-B936-3312E2F4F66C}" destId="{B7E9E1F8-BEF3-440B-BD10-CAED9636DE39}" srcOrd="7" destOrd="0" parTransId="{77D2DD7E-CECE-40F9-A408-4D547CFF9D6F}" sibTransId="{4165D6A0-2DA3-49A2-AC09-4DA28B7106AB}"/>
    <dgm:cxn modelId="{A1A0C19C-AC3C-4561-AEE6-AD6813E7DD55}" type="presOf" srcId="{B7E9E1F8-BEF3-440B-BD10-CAED9636DE39}" destId="{2E2667B3-94D5-401F-BC50-A3A98A5D8C22}" srcOrd="0" destOrd="0" presId="urn:microsoft.com/office/officeart/2005/8/layout/vList2"/>
    <dgm:cxn modelId="{5B1841A1-51FE-4185-89FF-417B558FEAB4}" type="presOf" srcId="{58267434-4FCF-47FD-A98B-D7595291C828}" destId="{4CC31B64-A4C4-4608-BB38-23B6CB2E30C5}" srcOrd="0" destOrd="0" presId="urn:microsoft.com/office/officeart/2005/8/layout/vList2"/>
    <dgm:cxn modelId="{DF56B2A1-7208-417C-A1AD-E6D9FA891A30}" type="presOf" srcId="{8503E13E-4C2D-4A2B-B5AC-0710252A5951}" destId="{381EF3E0-F233-468F-B5AF-16D1ACB7D48E}" srcOrd="0" destOrd="0" presId="urn:microsoft.com/office/officeart/2005/8/layout/vList2"/>
    <dgm:cxn modelId="{1F9D45A3-A3C4-4312-9627-BCBA04B2E8B6}" type="presOf" srcId="{F5050163-E984-4F1C-8028-8B6604A1A8F9}" destId="{252F0C88-6162-42C4-8D43-B055859E17BF}" srcOrd="0" destOrd="0" presId="urn:microsoft.com/office/officeart/2005/8/layout/vList2"/>
    <dgm:cxn modelId="{D94690AE-6B3A-413D-8D14-4B7F2868FC92}" srcId="{CBFC82E4-09FE-4FE4-B936-3312E2F4F66C}" destId="{F5050163-E984-4F1C-8028-8B6604A1A8F9}" srcOrd="5" destOrd="0" parTransId="{F6395242-62B3-4204-9091-C50997091030}" sibTransId="{8DF3A2DA-2B8C-4F9A-85BB-933EF2B82EF5}"/>
    <dgm:cxn modelId="{E53BCBAE-24E4-4B9F-9E88-F5A1F13BD0BC}" srcId="{CBFC82E4-09FE-4FE4-B936-3312E2F4F66C}" destId="{F98DB706-8970-4764-B1C8-A07C525B93BE}" srcOrd="2" destOrd="0" parTransId="{FE7A901B-C58C-4773-A6EB-24BEFA2DEAB4}" sibTransId="{DCBBB13B-6D85-4E55-A730-0742D12BB5D9}"/>
    <dgm:cxn modelId="{C46512C5-6E85-481F-86E4-405168A8A639}" type="presOf" srcId="{F98DB706-8970-4764-B1C8-A07C525B93BE}" destId="{58EF307A-813E-47B8-BD7C-F9D92AB827C4}" srcOrd="0" destOrd="0" presId="urn:microsoft.com/office/officeart/2005/8/layout/vList2"/>
    <dgm:cxn modelId="{88A825E7-0CA3-4316-B548-19D242DF8E27}" type="presOf" srcId="{4A3497B7-DA03-403B-AE9B-3E4B900F3538}" destId="{7AFB1087-7CC4-48A3-BABC-5ADB26DEA57F}" srcOrd="0" destOrd="0" presId="urn:microsoft.com/office/officeart/2005/8/layout/vList2"/>
    <dgm:cxn modelId="{550F6FEA-EF24-4254-80C8-B14BA7ED1EA2}" srcId="{CBFC82E4-09FE-4FE4-B936-3312E2F4F66C}" destId="{3F6F93A8-3DF6-4650-AB35-2F438E83F65C}" srcOrd="0" destOrd="0" parTransId="{B49A4F9A-3DEA-445E-8138-ABA447808DFE}" sibTransId="{854A1BD9-1118-4E15-94F0-05D85047F3B9}"/>
    <dgm:cxn modelId="{B2096FED-7CCA-435F-B321-9B491D3D313C}" type="presOf" srcId="{7EED554E-F834-4D96-B6F7-0115A6A33807}" destId="{302A6163-7AF1-4536-BB85-0B4C7BC33193}" srcOrd="0" destOrd="0" presId="urn:microsoft.com/office/officeart/2005/8/layout/vList2"/>
    <dgm:cxn modelId="{02EB13FE-1B59-4BF2-8C86-5B81F716DB44}" srcId="{CBFC82E4-09FE-4FE4-B936-3312E2F4F66C}" destId="{F8DB6CEA-51EA-4FD9-BDF7-BC433C0E3073}" srcOrd="3" destOrd="0" parTransId="{EF28C2ED-EB3D-4203-97AA-5FB5A2DE7705}" sibTransId="{5821D5FF-C455-42B3-AA97-457BFAE9DC0B}"/>
    <dgm:cxn modelId="{AEE77D6F-DEB1-45B8-8A3B-8914AFEF2932}" type="presParOf" srcId="{EE0B25A6-5D36-4203-872C-104B5A7E7948}" destId="{5BCE6D61-5108-4109-87B1-4715EEE2C1AB}" srcOrd="0" destOrd="0" presId="urn:microsoft.com/office/officeart/2005/8/layout/vList2"/>
    <dgm:cxn modelId="{49B35308-599F-4F12-92DC-BCC3F2F7FA9A}" type="presParOf" srcId="{EE0B25A6-5D36-4203-872C-104B5A7E7948}" destId="{378F17F8-6168-4E8F-A236-1FAD1875C496}" srcOrd="1" destOrd="0" presId="urn:microsoft.com/office/officeart/2005/8/layout/vList2"/>
    <dgm:cxn modelId="{BDA966B0-9C17-48F6-B506-A64DB09FCC6D}" type="presParOf" srcId="{EE0B25A6-5D36-4203-872C-104B5A7E7948}" destId="{16F86E7C-5DA9-40C6-96B9-D2ED8CF94DC6}" srcOrd="2" destOrd="0" presId="urn:microsoft.com/office/officeart/2005/8/layout/vList2"/>
    <dgm:cxn modelId="{20FECB2B-DB99-4248-926A-D5AD95B8111D}" type="presParOf" srcId="{EE0B25A6-5D36-4203-872C-104B5A7E7948}" destId="{5E19B8FF-12FD-41B0-9A03-A742A2E5D20A}" srcOrd="3" destOrd="0" presId="urn:microsoft.com/office/officeart/2005/8/layout/vList2"/>
    <dgm:cxn modelId="{D22D6E75-286D-4A2E-B44B-58A5941F0C2F}" type="presParOf" srcId="{EE0B25A6-5D36-4203-872C-104B5A7E7948}" destId="{58EF307A-813E-47B8-BD7C-F9D92AB827C4}" srcOrd="4" destOrd="0" presId="urn:microsoft.com/office/officeart/2005/8/layout/vList2"/>
    <dgm:cxn modelId="{9ECDB17A-9CCD-44B9-A473-23399A769C91}" type="presParOf" srcId="{EE0B25A6-5D36-4203-872C-104B5A7E7948}" destId="{2D2BA1E6-3055-4C97-A0C5-84DE3C0A1E01}" srcOrd="5" destOrd="0" presId="urn:microsoft.com/office/officeart/2005/8/layout/vList2"/>
    <dgm:cxn modelId="{26BCCCE9-E77E-44F5-9588-07C5D8283E45}" type="presParOf" srcId="{EE0B25A6-5D36-4203-872C-104B5A7E7948}" destId="{912F6D48-0FB5-4FC3-B3A5-636843CC4B74}" srcOrd="6" destOrd="0" presId="urn:microsoft.com/office/officeart/2005/8/layout/vList2"/>
    <dgm:cxn modelId="{D2A8BCCB-658C-4705-A630-891B2169D6D1}" type="presParOf" srcId="{EE0B25A6-5D36-4203-872C-104B5A7E7948}" destId="{520DC58B-1DBC-4080-BCD0-8CB531308EEE}" srcOrd="7" destOrd="0" presId="urn:microsoft.com/office/officeart/2005/8/layout/vList2"/>
    <dgm:cxn modelId="{257C916D-33E4-4610-8ECC-DB0820436919}" type="presParOf" srcId="{EE0B25A6-5D36-4203-872C-104B5A7E7948}" destId="{4CC31B64-A4C4-4608-BB38-23B6CB2E30C5}" srcOrd="8" destOrd="0" presId="urn:microsoft.com/office/officeart/2005/8/layout/vList2"/>
    <dgm:cxn modelId="{8888C1C4-E5E9-4B08-8E23-B7DBAE30C609}" type="presParOf" srcId="{EE0B25A6-5D36-4203-872C-104B5A7E7948}" destId="{95C2E3C5-FF0F-4E97-A4DF-23D718659669}" srcOrd="9" destOrd="0" presId="urn:microsoft.com/office/officeart/2005/8/layout/vList2"/>
    <dgm:cxn modelId="{4CC306D0-FD76-4B57-8083-57AED0638CE7}" type="presParOf" srcId="{EE0B25A6-5D36-4203-872C-104B5A7E7948}" destId="{252F0C88-6162-42C4-8D43-B055859E17BF}" srcOrd="10" destOrd="0" presId="urn:microsoft.com/office/officeart/2005/8/layout/vList2"/>
    <dgm:cxn modelId="{7EC564E2-696F-4214-B5C2-9F78BDBC58C3}" type="presParOf" srcId="{EE0B25A6-5D36-4203-872C-104B5A7E7948}" destId="{04FB8868-B4C6-47D8-A623-1BC6B2962D36}" srcOrd="11" destOrd="0" presId="urn:microsoft.com/office/officeart/2005/8/layout/vList2"/>
    <dgm:cxn modelId="{3059872E-3724-423C-A3D5-EFA2CD92EF5B}" type="presParOf" srcId="{EE0B25A6-5D36-4203-872C-104B5A7E7948}" destId="{4CD3FE3C-2C0F-4C41-AFFE-5F943EEB1A63}" srcOrd="12" destOrd="0" presId="urn:microsoft.com/office/officeart/2005/8/layout/vList2"/>
    <dgm:cxn modelId="{C0940683-A7CE-400C-8557-6A28D3CA66BA}" type="presParOf" srcId="{EE0B25A6-5D36-4203-872C-104B5A7E7948}" destId="{7C7D1F71-5B69-4BA9-A348-81F158EA1A66}" srcOrd="13" destOrd="0" presId="urn:microsoft.com/office/officeart/2005/8/layout/vList2"/>
    <dgm:cxn modelId="{6F30C3C9-B74C-4E42-A20B-636897BA2DD3}" type="presParOf" srcId="{EE0B25A6-5D36-4203-872C-104B5A7E7948}" destId="{2E2667B3-94D5-401F-BC50-A3A98A5D8C22}" srcOrd="14" destOrd="0" presId="urn:microsoft.com/office/officeart/2005/8/layout/vList2"/>
    <dgm:cxn modelId="{3EC5B817-7BD6-43BA-B2A5-A9A078E456B1}" type="presParOf" srcId="{EE0B25A6-5D36-4203-872C-104B5A7E7948}" destId="{8AED3C97-C0E0-405B-84B5-72A59D371B02}" srcOrd="15" destOrd="0" presId="urn:microsoft.com/office/officeart/2005/8/layout/vList2"/>
    <dgm:cxn modelId="{B2D825C7-A2E9-4E53-8349-75704D7F1410}" type="presParOf" srcId="{EE0B25A6-5D36-4203-872C-104B5A7E7948}" destId="{381EF3E0-F233-468F-B5AF-16D1ACB7D48E}" srcOrd="16" destOrd="0" presId="urn:microsoft.com/office/officeart/2005/8/layout/vList2"/>
    <dgm:cxn modelId="{F5D4F8BC-756F-49D1-9372-C0C5AA7C495C}" type="presParOf" srcId="{EE0B25A6-5D36-4203-872C-104B5A7E7948}" destId="{992DF2A6-FAA6-4F05-A778-148EAA4D6E50}" srcOrd="17" destOrd="0" presId="urn:microsoft.com/office/officeart/2005/8/layout/vList2"/>
    <dgm:cxn modelId="{91CF0A6D-F653-46D1-8715-C44CDF77DBCF}" type="presParOf" srcId="{EE0B25A6-5D36-4203-872C-104B5A7E7948}" destId="{7AFB1087-7CC4-48A3-BABC-5ADB26DEA57F}" srcOrd="18" destOrd="0" presId="urn:microsoft.com/office/officeart/2005/8/layout/vList2"/>
    <dgm:cxn modelId="{5F25A3BA-9EF5-492A-A44D-E8BB30956067}" type="presParOf" srcId="{EE0B25A6-5D36-4203-872C-104B5A7E7948}" destId="{640E2C00-BA76-4EA1-A991-99C512D4722B}" srcOrd="19" destOrd="0" presId="urn:microsoft.com/office/officeart/2005/8/layout/vList2"/>
    <dgm:cxn modelId="{CC2CD531-B6A2-449D-8CE7-5253D76CB188}" type="presParOf" srcId="{EE0B25A6-5D36-4203-872C-104B5A7E7948}" destId="{71AFD7BA-35DF-41CB-B0B3-8166229DE252}" srcOrd="20" destOrd="0" presId="urn:microsoft.com/office/officeart/2005/8/layout/vList2"/>
    <dgm:cxn modelId="{6562D188-F45D-4566-A97C-85C73E04C811}" type="presParOf" srcId="{EE0B25A6-5D36-4203-872C-104B5A7E7948}" destId="{68A35BF4-7F5B-4E52-9A7F-42EE562EF2BA}" srcOrd="21" destOrd="0" presId="urn:microsoft.com/office/officeart/2005/8/layout/vList2"/>
    <dgm:cxn modelId="{BAE47747-C87D-4245-B882-4C0B9CEC8AAF}" type="presParOf" srcId="{EE0B25A6-5D36-4203-872C-104B5A7E7948}" destId="{302A6163-7AF1-4536-BB85-0B4C7BC33193}" srcOrd="22" destOrd="0" presId="urn:microsoft.com/office/officeart/2005/8/layout/vList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FC82E4-09FE-4FE4-B936-3312E2F4F66C}" type="doc">
      <dgm:prSet loTypeId="urn:microsoft.com/office/officeart/2005/8/layout/vList2" loCatId="list" qsTypeId="urn:microsoft.com/office/officeart/2005/8/quickstyle/simple1" qsCatId="simple" csTypeId="urn:microsoft.com/office/officeart/2005/8/colors/accent4_1" csCatId="accent4" phldr="1"/>
      <dgm:spPr/>
      <dgm:t>
        <a:bodyPr/>
        <a:lstStyle/>
        <a:p>
          <a:endParaRPr lang="en-GB"/>
        </a:p>
      </dgm:t>
    </dgm:pt>
    <dgm:pt modelId="{8B43E257-54B7-49C5-9122-53898625E91B}">
      <dgm:prSet/>
      <dgm:spPr>
        <a:ln>
          <a:noFill/>
        </a:ln>
      </dgm:spPr>
      <dgm:t>
        <a:bodyPr/>
        <a:lstStyle/>
        <a:p>
          <a:pPr>
            <a:buFont typeface="Arial" panose="020B0604020202020204" pitchFamily="34" charset="0"/>
            <a:buChar char="•"/>
          </a:pPr>
          <a:r>
            <a:rPr lang="en-GB" b="1" i="0" dirty="0"/>
            <a:t>LeDeR</a:t>
          </a:r>
          <a:r>
            <a:rPr lang="en-GB" b="0" i="0" dirty="0"/>
            <a:t> – </a:t>
          </a:r>
          <a:r>
            <a:rPr lang="en-GB" b="0" i="1" dirty="0"/>
            <a:t>Learning Disability Death Reviews</a:t>
          </a:r>
          <a:r>
            <a:rPr lang="en-GB" b="0" i="0" dirty="0"/>
            <a:t>: Reviews of deaths of people with learning disabilities to identify improvements in care.</a:t>
          </a:r>
        </a:p>
      </dgm:t>
    </dgm:pt>
    <dgm:pt modelId="{8AA324D9-02C9-4C13-81D1-9BB24251822D}" type="parTrans" cxnId="{7A9F7383-23E6-4818-9057-D1CA0FC1713F}">
      <dgm:prSet/>
      <dgm:spPr/>
      <dgm:t>
        <a:bodyPr/>
        <a:lstStyle/>
        <a:p>
          <a:endParaRPr lang="en-GB">
            <a:solidFill>
              <a:schemeClr val="tx1">
                <a:lumMod val="50000"/>
              </a:schemeClr>
            </a:solidFill>
          </a:endParaRPr>
        </a:p>
      </dgm:t>
    </dgm:pt>
    <dgm:pt modelId="{7E3C0963-FB88-449C-BEE9-A317F954E967}" type="sibTrans" cxnId="{7A9F7383-23E6-4818-9057-D1CA0FC1713F}">
      <dgm:prSet/>
      <dgm:spPr/>
      <dgm:t>
        <a:bodyPr/>
        <a:lstStyle/>
        <a:p>
          <a:endParaRPr lang="en-GB">
            <a:solidFill>
              <a:schemeClr val="tx1">
                <a:lumMod val="50000"/>
              </a:schemeClr>
            </a:solidFill>
          </a:endParaRPr>
        </a:p>
      </dgm:t>
    </dgm:pt>
    <dgm:pt modelId="{40C3C219-377D-4D36-A532-FEA8DDC9D9B1}">
      <dgm:prSet/>
      <dgm:spPr>
        <a:ln>
          <a:noFill/>
        </a:ln>
      </dgm:spPr>
      <dgm:t>
        <a:bodyPr/>
        <a:lstStyle/>
        <a:p>
          <a:pPr>
            <a:buFont typeface="Arial" panose="020B0604020202020204" pitchFamily="34" charset="0"/>
            <a:buChar char="•"/>
          </a:pPr>
          <a:r>
            <a:rPr lang="en-GB" b="1" i="0" dirty="0"/>
            <a:t>Looked After Children</a:t>
          </a:r>
          <a:r>
            <a:rPr lang="en-GB" b="0" i="0" dirty="0"/>
            <a:t> – Children in the care of the local authority.</a:t>
          </a:r>
        </a:p>
      </dgm:t>
    </dgm:pt>
    <dgm:pt modelId="{D7ADA750-6E51-4A4D-B1F8-5C919ED50951}" type="parTrans" cxnId="{0D135C88-62E7-445C-B491-B589F512846B}">
      <dgm:prSet/>
      <dgm:spPr/>
      <dgm:t>
        <a:bodyPr/>
        <a:lstStyle/>
        <a:p>
          <a:endParaRPr lang="en-GB">
            <a:solidFill>
              <a:schemeClr val="tx1">
                <a:lumMod val="50000"/>
              </a:schemeClr>
            </a:solidFill>
          </a:endParaRPr>
        </a:p>
      </dgm:t>
    </dgm:pt>
    <dgm:pt modelId="{862ADB04-3A75-4DDE-9187-803C58865891}" type="sibTrans" cxnId="{0D135C88-62E7-445C-B491-B589F512846B}">
      <dgm:prSet/>
      <dgm:spPr/>
      <dgm:t>
        <a:bodyPr/>
        <a:lstStyle/>
        <a:p>
          <a:endParaRPr lang="en-GB">
            <a:solidFill>
              <a:schemeClr val="tx1">
                <a:lumMod val="50000"/>
              </a:schemeClr>
            </a:solidFill>
          </a:endParaRPr>
        </a:p>
      </dgm:t>
    </dgm:pt>
    <dgm:pt modelId="{BF24DFF2-D4D2-427D-91E9-D1940E8D887B}">
      <dgm:prSet/>
      <dgm:spPr>
        <a:ln>
          <a:noFill/>
        </a:ln>
      </dgm:spPr>
      <dgm:t>
        <a:bodyPr/>
        <a:lstStyle/>
        <a:p>
          <a:pPr>
            <a:buFont typeface="Arial" panose="020B0604020202020204" pitchFamily="34" charset="0"/>
            <a:buChar char="•"/>
          </a:pPr>
          <a:r>
            <a:rPr lang="en-GB" b="1" i="0" dirty="0"/>
            <a:t>LPS</a:t>
          </a:r>
          <a:r>
            <a:rPr lang="en-GB" b="0" i="0" dirty="0"/>
            <a:t> – </a:t>
          </a:r>
          <a:r>
            <a:rPr lang="en-GB" b="0" i="1" dirty="0"/>
            <a:t>Liberty Protection Safeguards</a:t>
          </a:r>
          <a:r>
            <a:rPr lang="en-GB" b="0" i="0" dirty="0"/>
            <a:t>: A new legal framework replacing DoLS to protect individuals deprived of liberty.</a:t>
          </a:r>
        </a:p>
      </dgm:t>
    </dgm:pt>
    <dgm:pt modelId="{F4B28C18-20F5-4E28-B023-8381FEBECF0B}" type="parTrans" cxnId="{4C75A348-3223-43EE-8D80-0BC1C365B48D}">
      <dgm:prSet/>
      <dgm:spPr/>
      <dgm:t>
        <a:bodyPr/>
        <a:lstStyle/>
        <a:p>
          <a:endParaRPr lang="en-GB">
            <a:solidFill>
              <a:schemeClr val="tx1">
                <a:lumMod val="50000"/>
              </a:schemeClr>
            </a:solidFill>
          </a:endParaRPr>
        </a:p>
      </dgm:t>
    </dgm:pt>
    <dgm:pt modelId="{E0010055-34CE-4B3F-8624-FE9F0B41D8FB}" type="sibTrans" cxnId="{4C75A348-3223-43EE-8D80-0BC1C365B48D}">
      <dgm:prSet/>
      <dgm:spPr/>
      <dgm:t>
        <a:bodyPr/>
        <a:lstStyle/>
        <a:p>
          <a:endParaRPr lang="en-GB">
            <a:solidFill>
              <a:schemeClr val="tx1">
                <a:lumMod val="50000"/>
              </a:schemeClr>
            </a:solidFill>
          </a:endParaRPr>
        </a:p>
      </dgm:t>
    </dgm:pt>
    <dgm:pt modelId="{25A164B4-580B-4810-B521-CB4ABD25E43E}">
      <dgm:prSet/>
      <dgm:spPr>
        <a:ln>
          <a:noFill/>
        </a:ln>
      </dgm:spPr>
      <dgm:t>
        <a:bodyPr/>
        <a:lstStyle/>
        <a:p>
          <a:pPr>
            <a:buFont typeface="Arial" panose="020B0604020202020204" pitchFamily="34" charset="0"/>
            <a:buChar char="•"/>
          </a:pPr>
          <a:r>
            <a:rPr lang="en-GB" b="1" i="0" dirty="0"/>
            <a:t>MARAC</a:t>
          </a:r>
          <a:r>
            <a:rPr lang="en-GB" b="0" i="0" dirty="0"/>
            <a:t> – </a:t>
          </a:r>
          <a:r>
            <a:rPr lang="en-GB" b="0" i="1" dirty="0"/>
            <a:t>Multi-Agency Risk Assessment Conference</a:t>
          </a:r>
          <a:r>
            <a:rPr lang="en-GB" b="0" i="0" dirty="0"/>
            <a:t>: A meeting where agencies share information to safeguard high-risk domestic abuse victims.</a:t>
          </a:r>
        </a:p>
      </dgm:t>
    </dgm:pt>
    <dgm:pt modelId="{97F45DA4-0BD7-406E-A640-63C6FE7466B4}" type="parTrans" cxnId="{130E2516-2978-4D38-9063-8933D39FF6D2}">
      <dgm:prSet/>
      <dgm:spPr/>
      <dgm:t>
        <a:bodyPr/>
        <a:lstStyle/>
        <a:p>
          <a:endParaRPr lang="en-GB">
            <a:solidFill>
              <a:schemeClr val="tx1">
                <a:lumMod val="50000"/>
              </a:schemeClr>
            </a:solidFill>
          </a:endParaRPr>
        </a:p>
      </dgm:t>
    </dgm:pt>
    <dgm:pt modelId="{E147CAC5-B7B3-45F1-B03B-3DBF5BD3C953}" type="sibTrans" cxnId="{130E2516-2978-4D38-9063-8933D39FF6D2}">
      <dgm:prSet/>
      <dgm:spPr/>
      <dgm:t>
        <a:bodyPr/>
        <a:lstStyle/>
        <a:p>
          <a:endParaRPr lang="en-GB">
            <a:solidFill>
              <a:schemeClr val="tx1">
                <a:lumMod val="50000"/>
              </a:schemeClr>
            </a:solidFill>
          </a:endParaRPr>
        </a:p>
      </dgm:t>
    </dgm:pt>
    <dgm:pt modelId="{8B58E3A2-613A-41E2-A516-2D3FD45FF7EA}">
      <dgm:prSet>
        <dgm:style>
          <a:lnRef idx="2">
            <a:schemeClr val="accent5"/>
          </a:lnRef>
          <a:fillRef idx="1">
            <a:schemeClr val="lt1"/>
          </a:fillRef>
          <a:effectRef idx="0">
            <a:schemeClr val="accent5"/>
          </a:effectRef>
          <a:fontRef idx="minor">
            <a:schemeClr val="dk1"/>
          </a:fontRef>
        </dgm:style>
      </dgm:prSet>
      <dgm:spPr>
        <a:ln/>
      </dgm:spPr>
      <dgm:t>
        <a:bodyPr/>
        <a:lstStyle/>
        <a:p>
          <a:pPr>
            <a:buFont typeface="Arial" panose="020B0604020202020204" pitchFamily="34" charset="0"/>
            <a:buChar char="•"/>
          </a:pPr>
          <a:r>
            <a:rPr lang="en-GB" b="1" i="0" dirty="0"/>
            <a:t>MCA</a:t>
          </a:r>
          <a:r>
            <a:rPr lang="en-GB" b="0" i="0" dirty="0"/>
            <a:t> – </a:t>
          </a:r>
          <a:r>
            <a:rPr lang="en-GB" b="0" i="1" dirty="0"/>
            <a:t>Mental Capacity Act</a:t>
          </a:r>
          <a:r>
            <a:rPr lang="en-GB" b="0" i="0" dirty="0"/>
            <a:t>: Legislation that protects and empowers individuals who may lack the capacity to make decisions.</a:t>
          </a:r>
        </a:p>
      </dgm:t>
    </dgm:pt>
    <dgm:pt modelId="{45F62686-52F8-40E0-A172-ECE4B5F5930D}" type="parTrans" cxnId="{7C4B7B8F-3538-40EA-B5F5-CC15922CDEB8}">
      <dgm:prSet/>
      <dgm:spPr/>
      <dgm:t>
        <a:bodyPr/>
        <a:lstStyle/>
        <a:p>
          <a:endParaRPr lang="en-GB">
            <a:solidFill>
              <a:schemeClr val="tx1">
                <a:lumMod val="50000"/>
              </a:schemeClr>
            </a:solidFill>
          </a:endParaRPr>
        </a:p>
      </dgm:t>
    </dgm:pt>
    <dgm:pt modelId="{0A20580C-22A8-4FAE-8997-A3B14DCBE623}" type="sibTrans" cxnId="{7C4B7B8F-3538-40EA-B5F5-CC15922CDEB8}">
      <dgm:prSet/>
      <dgm:spPr/>
      <dgm:t>
        <a:bodyPr/>
        <a:lstStyle/>
        <a:p>
          <a:endParaRPr lang="en-GB">
            <a:solidFill>
              <a:schemeClr val="tx1">
                <a:lumMod val="50000"/>
              </a:schemeClr>
            </a:solidFill>
          </a:endParaRPr>
        </a:p>
      </dgm:t>
    </dgm:pt>
    <dgm:pt modelId="{1B60E248-712C-46D9-986B-E3929270E087}">
      <dgm:prSet/>
      <dgm:spPr>
        <a:ln>
          <a:noFill/>
        </a:ln>
      </dgm:spPr>
      <dgm:t>
        <a:bodyPr/>
        <a:lstStyle/>
        <a:p>
          <a:pPr>
            <a:buFont typeface="Arial" panose="020B0604020202020204" pitchFamily="34" charset="0"/>
            <a:buChar char="•"/>
          </a:pPr>
          <a:r>
            <a:rPr lang="en-GB" b="1" i="0" dirty="0"/>
            <a:t>NHS GM ICB</a:t>
          </a:r>
          <a:r>
            <a:rPr lang="en-GB" b="0" i="0" dirty="0"/>
            <a:t> – </a:t>
          </a:r>
          <a:r>
            <a:rPr lang="en-GB" b="0" i="1" dirty="0"/>
            <a:t>NHS Greater Manchester Integrated Care Board</a:t>
          </a:r>
          <a:r>
            <a:rPr lang="en-GB" b="0" i="0" dirty="0"/>
            <a:t>: The statutory body responsible for planning and funding health services in Greater Manchester.</a:t>
          </a:r>
        </a:p>
      </dgm:t>
    </dgm:pt>
    <dgm:pt modelId="{255ABE4C-F670-47C4-853B-5AFA5CB13C1A}" type="parTrans" cxnId="{A00A2803-245A-4AF1-9745-55D9A308C750}">
      <dgm:prSet/>
      <dgm:spPr/>
      <dgm:t>
        <a:bodyPr/>
        <a:lstStyle/>
        <a:p>
          <a:endParaRPr lang="en-GB">
            <a:solidFill>
              <a:schemeClr val="tx1">
                <a:lumMod val="50000"/>
              </a:schemeClr>
            </a:solidFill>
          </a:endParaRPr>
        </a:p>
      </dgm:t>
    </dgm:pt>
    <dgm:pt modelId="{87084A52-B4EA-4D9B-9778-B723D171EDE6}" type="sibTrans" cxnId="{A00A2803-245A-4AF1-9745-55D9A308C750}">
      <dgm:prSet/>
      <dgm:spPr/>
      <dgm:t>
        <a:bodyPr/>
        <a:lstStyle/>
        <a:p>
          <a:endParaRPr lang="en-GB">
            <a:solidFill>
              <a:schemeClr val="tx1">
                <a:lumMod val="50000"/>
              </a:schemeClr>
            </a:solidFill>
          </a:endParaRPr>
        </a:p>
      </dgm:t>
    </dgm:pt>
    <dgm:pt modelId="{B4DA0F0C-CBA9-4348-B7AB-2780949EC1FE}">
      <dgm:prSet/>
      <dgm:spPr>
        <a:ln>
          <a:noFill/>
        </a:ln>
      </dgm:spPr>
      <dgm:t>
        <a:bodyPr/>
        <a:lstStyle/>
        <a:p>
          <a:pPr>
            <a:buFont typeface="Arial" panose="020B0604020202020204" pitchFamily="34" charset="0"/>
            <a:buChar char="•"/>
          </a:pPr>
          <a:r>
            <a:rPr lang="en-GB" b="1" i="0" dirty="0"/>
            <a:t>NHSE</a:t>
          </a:r>
          <a:r>
            <a:rPr lang="en-GB" b="0" i="0" dirty="0"/>
            <a:t> – </a:t>
          </a:r>
          <a:r>
            <a:rPr lang="en-GB" b="0" i="1" dirty="0"/>
            <a:t>NHS England</a:t>
          </a:r>
          <a:r>
            <a:rPr lang="en-GB" b="0" i="0" dirty="0"/>
            <a:t>: The national body overseeing the NHS in England.</a:t>
          </a:r>
        </a:p>
      </dgm:t>
    </dgm:pt>
    <dgm:pt modelId="{1D07DB39-3A57-4F0B-A2B8-1AE1681BE49E}" type="parTrans" cxnId="{828B3A4D-23B6-46AF-BAA0-BAC4F6FB1C61}">
      <dgm:prSet/>
      <dgm:spPr/>
      <dgm:t>
        <a:bodyPr/>
        <a:lstStyle/>
        <a:p>
          <a:endParaRPr lang="en-GB">
            <a:solidFill>
              <a:schemeClr val="tx1">
                <a:lumMod val="50000"/>
              </a:schemeClr>
            </a:solidFill>
          </a:endParaRPr>
        </a:p>
      </dgm:t>
    </dgm:pt>
    <dgm:pt modelId="{88824882-8F88-40C8-BFCB-850159BB576B}" type="sibTrans" cxnId="{828B3A4D-23B6-46AF-BAA0-BAC4F6FB1C61}">
      <dgm:prSet/>
      <dgm:spPr/>
      <dgm:t>
        <a:bodyPr/>
        <a:lstStyle/>
        <a:p>
          <a:endParaRPr lang="en-GB">
            <a:solidFill>
              <a:schemeClr val="tx1">
                <a:lumMod val="50000"/>
              </a:schemeClr>
            </a:solidFill>
          </a:endParaRPr>
        </a:p>
      </dgm:t>
    </dgm:pt>
    <dgm:pt modelId="{C15B524A-47DF-4C3E-9EE6-DA6414EDAFA5}">
      <dgm:prSet/>
      <dgm:spPr>
        <a:ln>
          <a:noFill/>
        </a:ln>
      </dgm:spPr>
      <dgm:t>
        <a:bodyPr/>
        <a:lstStyle/>
        <a:p>
          <a:pPr>
            <a:buFont typeface="Arial" panose="020B0604020202020204" pitchFamily="34" charset="0"/>
            <a:buChar char="•"/>
          </a:pPr>
          <a:r>
            <a:rPr lang="en-GB" b="1" i="0" dirty="0"/>
            <a:t>RR</a:t>
          </a:r>
          <a:r>
            <a:rPr lang="en-GB" b="0" i="0" dirty="0"/>
            <a:t> – </a:t>
          </a:r>
          <a:r>
            <a:rPr lang="en-GB" b="0" i="1" dirty="0"/>
            <a:t>Rapid Review</a:t>
          </a:r>
          <a:r>
            <a:rPr lang="en-GB" b="0" i="0" dirty="0"/>
            <a:t>: A short, focused review to determine whether a full safeguarding review is required.</a:t>
          </a:r>
        </a:p>
      </dgm:t>
    </dgm:pt>
    <dgm:pt modelId="{DAEFEC81-0181-457B-A6B7-B2090CEEC220}" type="parTrans" cxnId="{8AF1A59E-26CD-4DF2-A3F0-9FE30FEFF90C}">
      <dgm:prSet/>
      <dgm:spPr/>
      <dgm:t>
        <a:bodyPr/>
        <a:lstStyle/>
        <a:p>
          <a:endParaRPr lang="en-GB">
            <a:solidFill>
              <a:schemeClr val="tx1">
                <a:lumMod val="50000"/>
              </a:schemeClr>
            </a:solidFill>
          </a:endParaRPr>
        </a:p>
      </dgm:t>
    </dgm:pt>
    <dgm:pt modelId="{312B9F9F-4E2B-48C5-8390-AFFF6B5455C9}" type="sibTrans" cxnId="{8AF1A59E-26CD-4DF2-A3F0-9FE30FEFF90C}">
      <dgm:prSet/>
      <dgm:spPr/>
      <dgm:t>
        <a:bodyPr/>
        <a:lstStyle/>
        <a:p>
          <a:endParaRPr lang="en-GB">
            <a:solidFill>
              <a:schemeClr val="tx1">
                <a:lumMod val="50000"/>
              </a:schemeClr>
            </a:solidFill>
          </a:endParaRPr>
        </a:p>
      </dgm:t>
    </dgm:pt>
    <dgm:pt modelId="{6EE185D1-44BB-4721-BC19-60CDAEDD24BE}">
      <dgm:prSet/>
      <dgm:spPr>
        <a:ln>
          <a:noFill/>
        </a:ln>
      </dgm:spPr>
      <dgm:t>
        <a:bodyPr/>
        <a:lstStyle/>
        <a:p>
          <a:pPr>
            <a:buFont typeface="Arial" panose="020B0604020202020204" pitchFamily="34" charset="0"/>
            <a:buChar char="•"/>
          </a:pPr>
          <a:r>
            <a:rPr lang="en-GB" b="1" i="0" dirty="0"/>
            <a:t>SAB</a:t>
          </a:r>
          <a:r>
            <a:rPr lang="en-GB" b="0" i="0" dirty="0"/>
            <a:t> – </a:t>
          </a:r>
          <a:r>
            <a:rPr lang="en-GB" b="0" i="1" dirty="0"/>
            <a:t>Safeguarding Adult Board</a:t>
          </a:r>
          <a:r>
            <a:rPr lang="en-GB" b="0" i="0" dirty="0"/>
            <a:t>: A statutory body that oversees safeguarding arrangements for adults at risk.</a:t>
          </a:r>
        </a:p>
      </dgm:t>
    </dgm:pt>
    <dgm:pt modelId="{D7D2E0A2-03FE-4090-B0B6-2995B2E835A2}" type="parTrans" cxnId="{75DBFF59-81E8-419C-94DC-06275D7D622D}">
      <dgm:prSet/>
      <dgm:spPr/>
      <dgm:t>
        <a:bodyPr/>
        <a:lstStyle/>
        <a:p>
          <a:endParaRPr lang="en-GB">
            <a:solidFill>
              <a:schemeClr val="tx1">
                <a:lumMod val="50000"/>
              </a:schemeClr>
            </a:solidFill>
          </a:endParaRPr>
        </a:p>
      </dgm:t>
    </dgm:pt>
    <dgm:pt modelId="{13875E7A-5A04-485E-BA94-F5A0584F6130}" type="sibTrans" cxnId="{75DBFF59-81E8-419C-94DC-06275D7D622D}">
      <dgm:prSet/>
      <dgm:spPr/>
      <dgm:t>
        <a:bodyPr/>
        <a:lstStyle/>
        <a:p>
          <a:endParaRPr lang="en-GB">
            <a:solidFill>
              <a:schemeClr val="tx1">
                <a:lumMod val="50000"/>
              </a:schemeClr>
            </a:solidFill>
          </a:endParaRPr>
        </a:p>
      </dgm:t>
    </dgm:pt>
    <dgm:pt modelId="{3EA8D721-7A28-4BC3-B62E-A8FC56F40C55}">
      <dgm:prSet/>
      <dgm:spPr>
        <a:ln>
          <a:noFill/>
        </a:ln>
      </dgm:spPr>
      <dgm:t>
        <a:bodyPr/>
        <a:lstStyle/>
        <a:p>
          <a:pPr>
            <a:buFont typeface="Arial" panose="020B0604020202020204" pitchFamily="34" charset="0"/>
            <a:buChar char="•"/>
          </a:pPr>
          <a:r>
            <a:rPr lang="en-GB" b="1" i="0" dirty="0"/>
            <a:t>SAR</a:t>
          </a:r>
          <a:r>
            <a:rPr lang="en-GB" b="0" i="0" dirty="0"/>
            <a:t> – </a:t>
          </a:r>
          <a:r>
            <a:rPr lang="en-GB" b="0" i="1" dirty="0"/>
            <a:t>Safeguarding Adult Review</a:t>
          </a:r>
          <a:r>
            <a:rPr lang="en-GB" b="0" i="0" dirty="0"/>
            <a:t>: A review conducted when an adult with care and support needs dies or is seriously harmed due to abuse or neglect.</a:t>
          </a:r>
        </a:p>
      </dgm:t>
    </dgm:pt>
    <dgm:pt modelId="{B5157E3B-BB03-422C-829E-3728A1FB66AE}" type="parTrans" cxnId="{EA7810C0-2660-4946-BA98-3FA19AE333E4}">
      <dgm:prSet/>
      <dgm:spPr/>
      <dgm:t>
        <a:bodyPr/>
        <a:lstStyle/>
        <a:p>
          <a:endParaRPr lang="en-GB">
            <a:solidFill>
              <a:schemeClr val="tx1">
                <a:lumMod val="50000"/>
              </a:schemeClr>
            </a:solidFill>
          </a:endParaRPr>
        </a:p>
      </dgm:t>
    </dgm:pt>
    <dgm:pt modelId="{FF298844-F471-4B32-B644-D688423462B6}" type="sibTrans" cxnId="{EA7810C0-2660-4946-BA98-3FA19AE333E4}">
      <dgm:prSet/>
      <dgm:spPr/>
      <dgm:t>
        <a:bodyPr/>
        <a:lstStyle/>
        <a:p>
          <a:endParaRPr lang="en-GB">
            <a:solidFill>
              <a:schemeClr val="tx1">
                <a:lumMod val="50000"/>
              </a:schemeClr>
            </a:solidFill>
          </a:endParaRPr>
        </a:p>
      </dgm:t>
    </dgm:pt>
    <dgm:pt modelId="{9A9EC438-F12A-46BE-8360-8C1BC7DF3E8C}">
      <dgm:prSet/>
      <dgm:spPr>
        <a:ln>
          <a:noFill/>
        </a:ln>
      </dgm:spPr>
      <dgm:t>
        <a:bodyPr/>
        <a:lstStyle/>
        <a:p>
          <a:pPr>
            <a:buFont typeface="Arial" panose="020B0604020202020204" pitchFamily="34" charset="0"/>
            <a:buChar char="•"/>
          </a:pPr>
          <a:r>
            <a:rPr lang="en-GB" b="1" i="0" dirty="0"/>
            <a:t>SCP</a:t>
          </a:r>
          <a:r>
            <a:rPr lang="en-GB" b="0" i="0" dirty="0"/>
            <a:t> – </a:t>
          </a:r>
          <a:r>
            <a:rPr lang="en-GB" b="0" i="1" dirty="0"/>
            <a:t>Safeguarding Children’s Partnership</a:t>
          </a:r>
          <a:r>
            <a:rPr lang="en-GB" b="0" i="0" dirty="0"/>
            <a:t>: A statutory partnership responsible for safeguarding and promoting the welfare of children.</a:t>
          </a:r>
        </a:p>
      </dgm:t>
    </dgm:pt>
    <dgm:pt modelId="{9416946C-2DC3-4BC0-BEE5-E167DB67A291}" type="parTrans" cxnId="{81080F73-D870-45FF-BD46-8B9DA964FC63}">
      <dgm:prSet/>
      <dgm:spPr/>
      <dgm:t>
        <a:bodyPr/>
        <a:lstStyle/>
        <a:p>
          <a:endParaRPr lang="en-GB">
            <a:solidFill>
              <a:schemeClr val="tx1">
                <a:lumMod val="50000"/>
              </a:schemeClr>
            </a:solidFill>
          </a:endParaRPr>
        </a:p>
      </dgm:t>
    </dgm:pt>
    <dgm:pt modelId="{0478E3D1-39D6-4785-A602-5577760116C1}" type="sibTrans" cxnId="{81080F73-D870-45FF-BD46-8B9DA964FC63}">
      <dgm:prSet/>
      <dgm:spPr/>
      <dgm:t>
        <a:bodyPr/>
        <a:lstStyle/>
        <a:p>
          <a:endParaRPr lang="en-GB">
            <a:solidFill>
              <a:schemeClr val="tx1">
                <a:lumMod val="50000"/>
              </a:schemeClr>
            </a:solidFill>
          </a:endParaRPr>
        </a:p>
      </dgm:t>
    </dgm:pt>
    <dgm:pt modelId="{A96DA0B4-2AA7-47BE-BE82-0C910833A737}">
      <dgm:prSet/>
      <dgm:spPr>
        <a:ln>
          <a:noFill/>
        </a:ln>
      </dgm:spPr>
      <dgm:t>
        <a:bodyPr/>
        <a:lstStyle/>
        <a:p>
          <a:pPr>
            <a:buFont typeface="Arial" panose="020B0604020202020204" pitchFamily="34" charset="0"/>
            <a:buChar char="•"/>
          </a:pPr>
          <a:r>
            <a:rPr lang="en-GB" b="1" i="0" dirty="0"/>
            <a:t>Trauma Informed Care/Practice</a:t>
          </a:r>
          <a:r>
            <a:rPr lang="en-GB" b="0" i="0" dirty="0"/>
            <a:t> – An approach that recognises the impact of trauma on individuals’ behaviour and decision-making.</a:t>
          </a:r>
        </a:p>
      </dgm:t>
    </dgm:pt>
    <dgm:pt modelId="{086DFE81-83AE-43D4-B86A-C8B350701CCA}" type="parTrans" cxnId="{58A1F6F1-A189-4942-A055-BADBDDA78F07}">
      <dgm:prSet/>
      <dgm:spPr/>
      <dgm:t>
        <a:bodyPr/>
        <a:lstStyle/>
        <a:p>
          <a:endParaRPr lang="en-GB">
            <a:solidFill>
              <a:schemeClr val="tx1">
                <a:lumMod val="50000"/>
              </a:schemeClr>
            </a:solidFill>
          </a:endParaRPr>
        </a:p>
      </dgm:t>
    </dgm:pt>
    <dgm:pt modelId="{48E14E12-07EE-4CF4-97A5-2428BB3F7CC7}" type="sibTrans" cxnId="{58A1F6F1-A189-4942-A055-BADBDDA78F07}">
      <dgm:prSet/>
      <dgm:spPr/>
      <dgm:t>
        <a:bodyPr/>
        <a:lstStyle/>
        <a:p>
          <a:endParaRPr lang="en-GB">
            <a:solidFill>
              <a:schemeClr val="tx1">
                <a:lumMod val="50000"/>
              </a:schemeClr>
            </a:solidFill>
          </a:endParaRPr>
        </a:p>
      </dgm:t>
    </dgm:pt>
    <dgm:pt modelId="{EE0B25A6-5D36-4203-872C-104B5A7E7948}" type="pres">
      <dgm:prSet presAssocID="{CBFC82E4-09FE-4FE4-B936-3312E2F4F66C}" presName="linear" presStyleCnt="0">
        <dgm:presLayoutVars>
          <dgm:animLvl val="lvl"/>
          <dgm:resizeHandles val="exact"/>
        </dgm:presLayoutVars>
      </dgm:prSet>
      <dgm:spPr/>
    </dgm:pt>
    <dgm:pt modelId="{3868CB09-7F67-461C-82F2-F5F7D385CD63}" type="pres">
      <dgm:prSet presAssocID="{8B43E257-54B7-49C5-9122-53898625E91B}" presName="parentText" presStyleLbl="node1" presStyleIdx="0" presStyleCnt="12">
        <dgm:presLayoutVars>
          <dgm:chMax val="0"/>
          <dgm:bulletEnabled val="1"/>
        </dgm:presLayoutVars>
      </dgm:prSet>
      <dgm:spPr/>
    </dgm:pt>
    <dgm:pt modelId="{B77108E9-1FBB-4000-BBF9-692EAB67801D}" type="pres">
      <dgm:prSet presAssocID="{7E3C0963-FB88-449C-BEE9-A317F954E967}" presName="spacer" presStyleCnt="0"/>
      <dgm:spPr/>
    </dgm:pt>
    <dgm:pt modelId="{AF96DAF8-3F5C-4E67-B7E9-A676E80B99D5}" type="pres">
      <dgm:prSet presAssocID="{40C3C219-377D-4D36-A532-FEA8DDC9D9B1}" presName="parentText" presStyleLbl="node1" presStyleIdx="1" presStyleCnt="12">
        <dgm:presLayoutVars>
          <dgm:chMax val="0"/>
          <dgm:bulletEnabled val="1"/>
        </dgm:presLayoutVars>
      </dgm:prSet>
      <dgm:spPr/>
    </dgm:pt>
    <dgm:pt modelId="{E3792228-0641-4053-BCF7-8C9A2FDF05B7}" type="pres">
      <dgm:prSet presAssocID="{862ADB04-3A75-4DDE-9187-803C58865891}" presName="spacer" presStyleCnt="0"/>
      <dgm:spPr/>
    </dgm:pt>
    <dgm:pt modelId="{D525033A-BC17-4C57-BF60-98B57E278031}" type="pres">
      <dgm:prSet presAssocID="{BF24DFF2-D4D2-427D-91E9-D1940E8D887B}" presName="parentText" presStyleLbl="node1" presStyleIdx="2" presStyleCnt="12">
        <dgm:presLayoutVars>
          <dgm:chMax val="0"/>
          <dgm:bulletEnabled val="1"/>
        </dgm:presLayoutVars>
      </dgm:prSet>
      <dgm:spPr/>
    </dgm:pt>
    <dgm:pt modelId="{50CA8638-086A-42F7-B99D-03D5C3697817}" type="pres">
      <dgm:prSet presAssocID="{E0010055-34CE-4B3F-8624-FE9F0B41D8FB}" presName="spacer" presStyleCnt="0"/>
      <dgm:spPr/>
    </dgm:pt>
    <dgm:pt modelId="{F0FCD5A1-207B-4E31-B592-A9008AFA11B6}" type="pres">
      <dgm:prSet presAssocID="{25A164B4-580B-4810-B521-CB4ABD25E43E}" presName="parentText" presStyleLbl="node1" presStyleIdx="3" presStyleCnt="12">
        <dgm:presLayoutVars>
          <dgm:chMax val="0"/>
          <dgm:bulletEnabled val="1"/>
        </dgm:presLayoutVars>
      </dgm:prSet>
      <dgm:spPr/>
    </dgm:pt>
    <dgm:pt modelId="{CA452E6B-0FB4-416D-AEF5-9605806C1766}" type="pres">
      <dgm:prSet presAssocID="{E147CAC5-B7B3-45F1-B03B-3DBF5BD3C953}" presName="spacer" presStyleCnt="0"/>
      <dgm:spPr/>
    </dgm:pt>
    <dgm:pt modelId="{2DAE5C06-309C-4CC4-837C-870875D47183}" type="pres">
      <dgm:prSet presAssocID="{8B58E3A2-613A-41E2-A516-2D3FD45FF7EA}" presName="parentText" presStyleLbl="node1" presStyleIdx="4" presStyleCnt="12">
        <dgm:presLayoutVars>
          <dgm:chMax val="0"/>
          <dgm:bulletEnabled val="1"/>
        </dgm:presLayoutVars>
      </dgm:prSet>
      <dgm:spPr/>
    </dgm:pt>
    <dgm:pt modelId="{B1610E5A-D75F-47B5-AF87-CEA107343ED8}" type="pres">
      <dgm:prSet presAssocID="{0A20580C-22A8-4FAE-8997-A3B14DCBE623}" presName="spacer" presStyleCnt="0"/>
      <dgm:spPr/>
    </dgm:pt>
    <dgm:pt modelId="{192B156E-A1BD-4165-BB23-22CF6552604F}" type="pres">
      <dgm:prSet presAssocID="{1B60E248-712C-46D9-986B-E3929270E087}" presName="parentText" presStyleLbl="node1" presStyleIdx="5" presStyleCnt="12">
        <dgm:presLayoutVars>
          <dgm:chMax val="0"/>
          <dgm:bulletEnabled val="1"/>
        </dgm:presLayoutVars>
      </dgm:prSet>
      <dgm:spPr/>
    </dgm:pt>
    <dgm:pt modelId="{42568899-63D9-46A3-B85F-1FCA99D2D3AB}" type="pres">
      <dgm:prSet presAssocID="{87084A52-B4EA-4D9B-9778-B723D171EDE6}" presName="spacer" presStyleCnt="0"/>
      <dgm:spPr/>
    </dgm:pt>
    <dgm:pt modelId="{C6277AF7-4379-4076-B035-4366CDAB6FF9}" type="pres">
      <dgm:prSet presAssocID="{B4DA0F0C-CBA9-4348-B7AB-2780949EC1FE}" presName="parentText" presStyleLbl="node1" presStyleIdx="6" presStyleCnt="12">
        <dgm:presLayoutVars>
          <dgm:chMax val="0"/>
          <dgm:bulletEnabled val="1"/>
        </dgm:presLayoutVars>
      </dgm:prSet>
      <dgm:spPr/>
    </dgm:pt>
    <dgm:pt modelId="{65FEEC44-339A-4FDC-8CDA-32FA868D0C5E}" type="pres">
      <dgm:prSet presAssocID="{88824882-8F88-40C8-BFCB-850159BB576B}" presName="spacer" presStyleCnt="0"/>
      <dgm:spPr/>
    </dgm:pt>
    <dgm:pt modelId="{FC2B49D7-ABDA-4363-8AB2-832B20ABD634}" type="pres">
      <dgm:prSet presAssocID="{C15B524A-47DF-4C3E-9EE6-DA6414EDAFA5}" presName="parentText" presStyleLbl="node1" presStyleIdx="7" presStyleCnt="12">
        <dgm:presLayoutVars>
          <dgm:chMax val="0"/>
          <dgm:bulletEnabled val="1"/>
        </dgm:presLayoutVars>
      </dgm:prSet>
      <dgm:spPr/>
    </dgm:pt>
    <dgm:pt modelId="{B19B1A46-058A-41C8-8C06-1B9DE99B0481}" type="pres">
      <dgm:prSet presAssocID="{312B9F9F-4E2B-48C5-8390-AFFF6B5455C9}" presName="spacer" presStyleCnt="0"/>
      <dgm:spPr/>
    </dgm:pt>
    <dgm:pt modelId="{6251B96D-67B3-4F51-A0EA-BA5A8B7AA288}" type="pres">
      <dgm:prSet presAssocID="{6EE185D1-44BB-4721-BC19-60CDAEDD24BE}" presName="parentText" presStyleLbl="node1" presStyleIdx="8" presStyleCnt="12">
        <dgm:presLayoutVars>
          <dgm:chMax val="0"/>
          <dgm:bulletEnabled val="1"/>
        </dgm:presLayoutVars>
      </dgm:prSet>
      <dgm:spPr/>
    </dgm:pt>
    <dgm:pt modelId="{5AACBCFF-76A2-4850-8269-718A4866B58D}" type="pres">
      <dgm:prSet presAssocID="{13875E7A-5A04-485E-BA94-F5A0584F6130}" presName="spacer" presStyleCnt="0"/>
      <dgm:spPr/>
    </dgm:pt>
    <dgm:pt modelId="{599A7715-5EAB-4B60-A311-8650C13545D1}" type="pres">
      <dgm:prSet presAssocID="{3EA8D721-7A28-4BC3-B62E-A8FC56F40C55}" presName="parentText" presStyleLbl="node1" presStyleIdx="9" presStyleCnt="12">
        <dgm:presLayoutVars>
          <dgm:chMax val="0"/>
          <dgm:bulletEnabled val="1"/>
        </dgm:presLayoutVars>
      </dgm:prSet>
      <dgm:spPr/>
    </dgm:pt>
    <dgm:pt modelId="{DF404182-DA6E-4D40-964B-51FDD1806886}" type="pres">
      <dgm:prSet presAssocID="{FF298844-F471-4B32-B644-D688423462B6}" presName="spacer" presStyleCnt="0"/>
      <dgm:spPr/>
    </dgm:pt>
    <dgm:pt modelId="{C1A8CEDE-CEE7-43DF-B255-67200D6A3A9C}" type="pres">
      <dgm:prSet presAssocID="{9A9EC438-F12A-46BE-8360-8C1BC7DF3E8C}" presName="parentText" presStyleLbl="node1" presStyleIdx="10" presStyleCnt="12">
        <dgm:presLayoutVars>
          <dgm:chMax val="0"/>
          <dgm:bulletEnabled val="1"/>
        </dgm:presLayoutVars>
      </dgm:prSet>
      <dgm:spPr/>
    </dgm:pt>
    <dgm:pt modelId="{40B7D03F-5E10-4802-89B2-5F9907D01FCC}" type="pres">
      <dgm:prSet presAssocID="{0478E3D1-39D6-4785-A602-5577760116C1}" presName="spacer" presStyleCnt="0"/>
      <dgm:spPr/>
    </dgm:pt>
    <dgm:pt modelId="{EF131CED-E6CA-4E54-B72D-CD75F76FE040}" type="pres">
      <dgm:prSet presAssocID="{A96DA0B4-2AA7-47BE-BE82-0C910833A737}" presName="parentText" presStyleLbl="node1" presStyleIdx="11" presStyleCnt="12">
        <dgm:presLayoutVars>
          <dgm:chMax val="0"/>
          <dgm:bulletEnabled val="1"/>
        </dgm:presLayoutVars>
      </dgm:prSet>
      <dgm:spPr/>
    </dgm:pt>
  </dgm:ptLst>
  <dgm:cxnLst>
    <dgm:cxn modelId="{A00A2803-245A-4AF1-9745-55D9A308C750}" srcId="{CBFC82E4-09FE-4FE4-B936-3312E2F4F66C}" destId="{1B60E248-712C-46D9-986B-E3929270E087}" srcOrd="5" destOrd="0" parTransId="{255ABE4C-F670-47C4-853B-5AFA5CB13C1A}" sibTransId="{87084A52-B4EA-4D9B-9778-B723D171EDE6}"/>
    <dgm:cxn modelId="{130E2516-2978-4D38-9063-8933D39FF6D2}" srcId="{CBFC82E4-09FE-4FE4-B936-3312E2F4F66C}" destId="{25A164B4-580B-4810-B521-CB4ABD25E43E}" srcOrd="3" destOrd="0" parTransId="{97F45DA4-0BD7-406E-A640-63C6FE7466B4}" sibTransId="{E147CAC5-B7B3-45F1-B03B-3DBF5BD3C953}"/>
    <dgm:cxn modelId="{D0E1B61C-4C41-4DCE-BE7E-DBDBED97F750}" type="presOf" srcId="{9A9EC438-F12A-46BE-8360-8C1BC7DF3E8C}" destId="{C1A8CEDE-CEE7-43DF-B255-67200D6A3A9C}" srcOrd="0" destOrd="0" presId="urn:microsoft.com/office/officeart/2005/8/layout/vList2"/>
    <dgm:cxn modelId="{010C462F-5EC7-4765-96C9-338F0A0BF32D}" type="presOf" srcId="{25A164B4-580B-4810-B521-CB4ABD25E43E}" destId="{F0FCD5A1-207B-4E31-B592-A9008AFA11B6}" srcOrd="0" destOrd="0" presId="urn:microsoft.com/office/officeart/2005/8/layout/vList2"/>
    <dgm:cxn modelId="{8A954C3D-0F13-4BDE-B86C-E6E4E50AFACE}" type="presOf" srcId="{8B43E257-54B7-49C5-9122-53898625E91B}" destId="{3868CB09-7F67-461C-82F2-F5F7D385CD63}" srcOrd="0" destOrd="0" presId="urn:microsoft.com/office/officeart/2005/8/layout/vList2"/>
    <dgm:cxn modelId="{AD762E5E-143F-460C-AA9A-D321A36BC380}" type="presOf" srcId="{BF24DFF2-D4D2-427D-91E9-D1940E8D887B}" destId="{D525033A-BC17-4C57-BF60-98B57E278031}" srcOrd="0" destOrd="0" presId="urn:microsoft.com/office/officeart/2005/8/layout/vList2"/>
    <dgm:cxn modelId="{4C75A348-3223-43EE-8D80-0BC1C365B48D}" srcId="{CBFC82E4-09FE-4FE4-B936-3312E2F4F66C}" destId="{BF24DFF2-D4D2-427D-91E9-D1940E8D887B}" srcOrd="2" destOrd="0" parTransId="{F4B28C18-20F5-4E28-B023-8381FEBECF0B}" sibTransId="{E0010055-34CE-4B3F-8624-FE9F0B41D8FB}"/>
    <dgm:cxn modelId="{828B3A4D-23B6-46AF-BAA0-BAC4F6FB1C61}" srcId="{CBFC82E4-09FE-4FE4-B936-3312E2F4F66C}" destId="{B4DA0F0C-CBA9-4348-B7AB-2780949EC1FE}" srcOrd="6" destOrd="0" parTransId="{1D07DB39-3A57-4F0B-A2B8-1AE1681BE49E}" sibTransId="{88824882-8F88-40C8-BFCB-850159BB576B}"/>
    <dgm:cxn modelId="{CCCCB96E-0B6E-4A72-A38D-20C3DABD70F1}" type="presOf" srcId="{1B60E248-712C-46D9-986B-E3929270E087}" destId="{192B156E-A1BD-4165-BB23-22CF6552604F}" srcOrd="0" destOrd="0" presId="urn:microsoft.com/office/officeart/2005/8/layout/vList2"/>
    <dgm:cxn modelId="{81080F73-D870-45FF-BD46-8B9DA964FC63}" srcId="{CBFC82E4-09FE-4FE4-B936-3312E2F4F66C}" destId="{9A9EC438-F12A-46BE-8360-8C1BC7DF3E8C}" srcOrd="10" destOrd="0" parTransId="{9416946C-2DC3-4BC0-BEE5-E167DB67A291}" sibTransId="{0478E3D1-39D6-4785-A602-5577760116C1}"/>
    <dgm:cxn modelId="{75DBFF59-81E8-419C-94DC-06275D7D622D}" srcId="{CBFC82E4-09FE-4FE4-B936-3312E2F4F66C}" destId="{6EE185D1-44BB-4721-BC19-60CDAEDD24BE}" srcOrd="8" destOrd="0" parTransId="{D7D2E0A2-03FE-4090-B0B6-2995B2E835A2}" sibTransId="{13875E7A-5A04-485E-BA94-F5A0584F6130}"/>
    <dgm:cxn modelId="{8D9ED67E-9BE3-489B-AD93-BD86D38B8B16}" type="presOf" srcId="{40C3C219-377D-4D36-A532-FEA8DDC9D9B1}" destId="{AF96DAF8-3F5C-4E67-B7E9-A676E80B99D5}" srcOrd="0" destOrd="0" presId="urn:microsoft.com/office/officeart/2005/8/layout/vList2"/>
    <dgm:cxn modelId="{7A9F7383-23E6-4818-9057-D1CA0FC1713F}" srcId="{CBFC82E4-09FE-4FE4-B936-3312E2F4F66C}" destId="{8B43E257-54B7-49C5-9122-53898625E91B}" srcOrd="0" destOrd="0" parTransId="{8AA324D9-02C9-4C13-81D1-9BB24251822D}" sibTransId="{7E3C0963-FB88-449C-BEE9-A317F954E967}"/>
    <dgm:cxn modelId="{6CB04384-5D6E-4329-9E33-A40C42976963}" type="presOf" srcId="{CBFC82E4-09FE-4FE4-B936-3312E2F4F66C}" destId="{EE0B25A6-5D36-4203-872C-104B5A7E7948}" srcOrd="0" destOrd="0" presId="urn:microsoft.com/office/officeart/2005/8/layout/vList2"/>
    <dgm:cxn modelId="{0D135C88-62E7-445C-B491-B589F512846B}" srcId="{CBFC82E4-09FE-4FE4-B936-3312E2F4F66C}" destId="{40C3C219-377D-4D36-A532-FEA8DDC9D9B1}" srcOrd="1" destOrd="0" parTransId="{D7ADA750-6E51-4A4D-B1F8-5C919ED50951}" sibTransId="{862ADB04-3A75-4DDE-9187-803C58865891}"/>
    <dgm:cxn modelId="{7C4B7B8F-3538-40EA-B5F5-CC15922CDEB8}" srcId="{CBFC82E4-09FE-4FE4-B936-3312E2F4F66C}" destId="{8B58E3A2-613A-41E2-A516-2D3FD45FF7EA}" srcOrd="4" destOrd="0" parTransId="{45F62686-52F8-40E0-A172-ECE4B5F5930D}" sibTransId="{0A20580C-22A8-4FAE-8997-A3B14DCBE623}"/>
    <dgm:cxn modelId="{05BCEA97-E5D5-4849-B868-01D763E3C8AF}" type="presOf" srcId="{B4DA0F0C-CBA9-4348-B7AB-2780949EC1FE}" destId="{C6277AF7-4379-4076-B035-4366CDAB6FF9}" srcOrd="0" destOrd="0" presId="urn:microsoft.com/office/officeart/2005/8/layout/vList2"/>
    <dgm:cxn modelId="{D13F8998-048D-4363-9974-FD5294A3204D}" type="presOf" srcId="{8B58E3A2-613A-41E2-A516-2D3FD45FF7EA}" destId="{2DAE5C06-309C-4CC4-837C-870875D47183}" srcOrd="0" destOrd="0" presId="urn:microsoft.com/office/officeart/2005/8/layout/vList2"/>
    <dgm:cxn modelId="{872A4899-6A8D-425E-B531-E267219A5D71}" type="presOf" srcId="{C15B524A-47DF-4C3E-9EE6-DA6414EDAFA5}" destId="{FC2B49D7-ABDA-4363-8AB2-832B20ABD634}" srcOrd="0" destOrd="0" presId="urn:microsoft.com/office/officeart/2005/8/layout/vList2"/>
    <dgm:cxn modelId="{8AF1A59E-26CD-4DF2-A3F0-9FE30FEFF90C}" srcId="{CBFC82E4-09FE-4FE4-B936-3312E2F4F66C}" destId="{C15B524A-47DF-4C3E-9EE6-DA6414EDAFA5}" srcOrd="7" destOrd="0" parTransId="{DAEFEC81-0181-457B-A6B7-B2090CEEC220}" sibTransId="{312B9F9F-4E2B-48C5-8390-AFFF6B5455C9}"/>
    <dgm:cxn modelId="{EA7810C0-2660-4946-BA98-3FA19AE333E4}" srcId="{CBFC82E4-09FE-4FE4-B936-3312E2F4F66C}" destId="{3EA8D721-7A28-4BC3-B62E-A8FC56F40C55}" srcOrd="9" destOrd="0" parTransId="{B5157E3B-BB03-422C-829E-3728A1FB66AE}" sibTransId="{FF298844-F471-4B32-B644-D688423462B6}"/>
    <dgm:cxn modelId="{17D713CA-4746-4912-919B-FF7C649CCD3D}" type="presOf" srcId="{A96DA0B4-2AA7-47BE-BE82-0C910833A737}" destId="{EF131CED-E6CA-4E54-B72D-CD75F76FE040}" srcOrd="0" destOrd="0" presId="urn:microsoft.com/office/officeart/2005/8/layout/vList2"/>
    <dgm:cxn modelId="{3AE132E2-1C9F-4A14-B7CC-00FDFA24A7B3}" type="presOf" srcId="{3EA8D721-7A28-4BC3-B62E-A8FC56F40C55}" destId="{599A7715-5EAB-4B60-A311-8650C13545D1}" srcOrd="0" destOrd="0" presId="urn:microsoft.com/office/officeart/2005/8/layout/vList2"/>
    <dgm:cxn modelId="{778298EE-7ADA-427C-84EA-7AF9DEC62FF7}" type="presOf" srcId="{6EE185D1-44BB-4721-BC19-60CDAEDD24BE}" destId="{6251B96D-67B3-4F51-A0EA-BA5A8B7AA288}" srcOrd="0" destOrd="0" presId="urn:microsoft.com/office/officeart/2005/8/layout/vList2"/>
    <dgm:cxn modelId="{58A1F6F1-A189-4942-A055-BADBDDA78F07}" srcId="{CBFC82E4-09FE-4FE4-B936-3312E2F4F66C}" destId="{A96DA0B4-2AA7-47BE-BE82-0C910833A737}" srcOrd="11" destOrd="0" parTransId="{086DFE81-83AE-43D4-B86A-C8B350701CCA}" sibTransId="{48E14E12-07EE-4CF4-97A5-2428BB3F7CC7}"/>
    <dgm:cxn modelId="{80B15B2D-64A2-4C39-BC9A-30AA3F75DBE2}" type="presParOf" srcId="{EE0B25A6-5D36-4203-872C-104B5A7E7948}" destId="{3868CB09-7F67-461C-82F2-F5F7D385CD63}" srcOrd="0" destOrd="0" presId="urn:microsoft.com/office/officeart/2005/8/layout/vList2"/>
    <dgm:cxn modelId="{4A8F4F18-7208-4251-8946-EBB17F4EF7A8}" type="presParOf" srcId="{EE0B25A6-5D36-4203-872C-104B5A7E7948}" destId="{B77108E9-1FBB-4000-BBF9-692EAB67801D}" srcOrd="1" destOrd="0" presId="urn:microsoft.com/office/officeart/2005/8/layout/vList2"/>
    <dgm:cxn modelId="{C176F39B-FD43-4F82-9B00-0E150DB6AB56}" type="presParOf" srcId="{EE0B25A6-5D36-4203-872C-104B5A7E7948}" destId="{AF96DAF8-3F5C-4E67-B7E9-A676E80B99D5}" srcOrd="2" destOrd="0" presId="urn:microsoft.com/office/officeart/2005/8/layout/vList2"/>
    <dgm:cxn modelId="{56A0B983-94EF-4AE6-ABC3-9877DFE5FB99}" type="presParOf" srcId="{EE0B25A6-5D36-4203-872C-104B5A7E7948}" destId="{E3792228-0641-4053-BCF7-8C9A2FDF05B7}" srcOrd="3" destOrd="0" presId="urn:microsoft.com/office/officeart/2005/8/layout/vList2"/>
    <dgm:cxn modelId="{634890B3-C193-4482-AFC7-BBDA71553A42}" type="presParOf" srcId="{EE0B25A6-5D36-4203-872C-104B5A7E7948}" destId="{D525033A-BC17-4C57-BF60-98B57E278031}" srcOrd="4" destOrd="0" presId="urn:microsoft.com/office/officeart/2005/8/layout/vList2"/>
    <dgm:cxn modelId="{2A2583CD-CAE3-4FD1-882F-12FC574F3182}" type="presParOf" srcId="{EE0B25A6-5D36-4203-872C-104B5A7E7948}" destId="{50CA8638-086A-42F7-B99D-03D5C3697817}" srcOrd="5" destOrd="0" presId="urn:microsoft.com/office/officeart/2005/8/layout/vList2"/>
    <dgm:cxn modelId="{055E49B1-AB1D-4DBC-96DA-F0ECE4915530}" type="presParOf" srcId="{EE0B25A6-5D36-4203-872C-104B5A7E7948}" destId="{F0FCD5A1-207B-4E31-B592-A9008AFA11B6}" srcOrd="6" destOrd="0" presId="urn:microsoft.com/office/officeart/2005/8/layout/vList2"/>
    <dgm:cxn modelId="{3F069F0B-7ED1-4508-8390-A3030A720314}" type="presParOf" srcId="{EE0B25A6-5D36-4203-872C-104B5A7E7948}" destId="{CA452E6B-0FB4-416D-AEF5-9605806C1766}" srcOrd="7" destOrd="0" presId="urn:microsoft.com/office/officeart/2005/8/layout/vList2"/>
    <dgm:cxn modelId="{B517D96E-4360-4A31-B673-D264442C2A8A}" type="presParOf" srcId="{EE0B25A6-5D36-4203-872C-104B5A7E7948}" destId="{2DAE5C06-309C-4CC4-837C-870875D47183}" srcOrd="8" destOrd="0" presId="urn:microsoft.com/office/officeart/2005/8/layout/vList2"/>
    <dgm:cxn modelId="{BE6CF6CE-C0AB-42F1-AF40-E8925C1FB484}" type="presParOf" srcId="{EE0B25A6-5D36-4203-872C-104B5A7E7948}" destId="{B1610E5A-D75F-47B5-AF87-CEA107343ED8}" srcOrd="9" destOrd="0" presId="urn:microsoft.com/office/officeart/2005/8/layout/vList2"/>
    <dgm:cxn modelId="{3B67ECD8-30E6-4D28-8CA6-FC5D47685E83}" type="presParOf" srcId="{EE0B25A6-5D36-4203-872C-104B5A7E7948}" destId="{192B156E-A1BD-4165-BB23-22CF6552604F}" srcOrd="10" destOrd="0" presId="urn:microsoft.com/office/officeart/2005/8/layout/vList2"/>
    <dgm:cxn modelId="{327D2EBD-9BC7-49CF-BCF4-D2164B9D66AD}" type="presParOf" srcId="{EE0B25A6-5D36-4203-872C-104B5A7E7948}" destId="{42568899-63D9-46A3-B85F-1FCA99D2D3AB}" srcOrd="11" destOrd="0" presId="urn:microsoft.com/office/officeart/2005/8/layout/vList2"/>
    <dgm:cxn modelId="{DE054ED4-9FD3-40E5-BD20-52F49849BB7C}" type="presParOf" srcId="{EE0B25A6-5D36-4203-872C-104B5A7E7948}" destId="{C6277AF7-4379-4076-B035-4366CDAB6FF9}" srcOrd="12" destOrd="0" presId="urn:microsoft.com/office/officeart/2005/8/layout/vList2"/>
    <dgm:cxn modelId="{6DEFE6BE-D2FB-4EBE-8879-F7BF955B7500}" type="presParOf" srcId="{EE0B25A6-5D36-4203-872C-104B5A7E7948}" destId="{65FEEC44-339A-4FDC-8CDA-32FA868D0C5E}" srcOrd="13" destOrd="0" presId="urn:microsoft.com/office/officeart/2005/8/layout/vList2"/>
    <dgm:cxn modelId="{42622CB9-0FDB-49D6-8AF1-F832709FD4DD}" type="presParOf" srcId="{EE0B25A6-5D36-4203-872C-104B5A7E7948}" destId="{FC2B49D7-ABDA-4363-8AB2-832B20ABD634}" srcOrd="14" destOrd="0" presId="urn:microsoft.com/office/officeart/2005/8/layout/vList2"/>
    <dgm:cxn modelId="{235D333B-64F2-4A22-9891-7C279081CC9B}" type="presParOf" srcId="{EE0B25A6-5D36-4203-872C-104B5A7E7948}" destId="{B19B1A46-058A-41C8-8C06-1B9DE99B0481}" srcOrd="15" destOrd="0" presId="urn:microsoft.com/office/officeart/2005/8/layout/vList2"/>
    <dgm:cxn modelId="{2F5BA5E0-1644-46B6-81C6-8B0626CD24C5}" type="presParOf" srcId="{EE0B25A6-5D36-4203-872C-104B5A7E7948}" destId="{6251B96D-67B3-4F51-A0EA-BA5A8B7AA288}" srcOrd="16" destOrd="0" presId="urn:microsoft.com/office/officeart/2005/8/layout/vList2"/>
    <dgm:cxn modelId="{1D5E6E6D-B812-4E92-BF68-C32780C5CCDB}" type="presParOf" srcId="{EE0B25A6-5D36-4203-872C-104B5A7E7948}" destId="{5AACBCFF-76A2-4850-8269-718A4866B58D}" srcOrd="17" destOrd="0" presId="urn:microsoft.com/office/officeart/2005/8/layout/vList2"/>
    <dgm:cxn modelId="{8F42CED9-CF30-438B-B4CA-6DDA2485CC69}" type="presParOf" srcId="{EE0B25A6-5D36-4203-872C-104B5A7E7948}" destId="{599A7715-5EAB-4B60-A311-8650C13545D1}" srcOrd="18" destOrd="0" presId="urn:microsoft.com/office/officeart/2005/8/layout/vList2"/>
    <dgm:cxn modelId="{AD0EB142-6BE2-4644-81A8-99A0EE2DCFCF}" type="presParOf" srcId="{EE0B25A6-5D36-4203-872C-104B5A7E7948}" destId="{DF404182-DA6E-4D40-964B-51FDD1806886}" srcOrd="19" destOrd="0" presId="urn:microsoft.com/office/officeart/2005/8/layout/vList2"/>
    <dgm:cxn modelId="{A4FC46D9-068C-4C5B-B7A3-BDE6B2F4E751}" type="presParOf" srcId="{EE0B25A6-5D36-4203-872C-104B5A7E7948}" destId="{C1A8CEDE-CEE7-43DF-B255-67200D6A3A9C}" srcOrd="20" destOrd="0" presId="urn:microsoft.com/office/officeart/2005/8/layout/vList2"/>
    <dgm:cxn modelId="{54200A82-9821-4332-AF73-8926627D1335}" type="presParOf" srcId="{EE0B25A6-5D36-4203-872C-104B5A7E7948}" destId="{40B7D03F-5E10-4802-89B2-5F9907D01FCC}" srcOrd="21" destOrd="0" presId="urn:microsoft.com/office/officeart/2005/8/layout/vList2"/>
    <dgm:cxn modelId="{5B22DA9B-2419-4281-AB59-E267FE8D7B6B}" type="presParOf" srcId="{EE0B25A6-5D36-4203-872C-104B5A7E7948}" destId="{EF131CED-E6CA-4E54-B72D-CD75F76FE040}" srcOrd="22" destOrd="0" presId="urn:microsoft.com/office/officeart/2005/8/layout/vList2"/>
  </dgm:cxnLst>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284DC-BCE0-4334-86B9-9283D003EDCC}">
      <dsp:nvSpPr>
        <dsp:cNvPr id="0" name=""/>
        <dsp:cNvSpPr/>
      </dsp:nvSpPr>
      <dsp:spPr>
        <a:xfrm>
          <a:off x="873141" y="187"/>
          <a:ext cx="1781808" cy="106908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Children Act </a:t>
          </a:r>
          <a:r>
            <a:rPr lang="en-GB" sz="2000" kern="1200" dirty="0">
              <a:hlinkClick xmlns:r="http://schemas.openxmlformats.org/officeDocument/2006/relationships" r:id="rId1">
                <a:extLst>
                  <a:ext uri="{A12FA001-AC4F-418D-AE19-62706E023703}">
                    <ahyp:hlinkClr xmlns:ahyp="http://schemas.microsoft.com/office/drawing/2018/hyperlinkcolor" val="tx"/>
                  </a:ext>
                </a:extLst>
              </a:hlinkClick>
            </a:rPr>
            <a:t>1989</a:t>
          </a:r>
          <a:r>
            <a:rPr lang="en-GB" sz="2000" kern="1200" dirty="0"/>
            <a:t>, </a:t>
          </a:r>
          <a:r>
            <a:rPr lang="en-GB" sz="2000" kern="1200" dirty="0">
              <a:hlinkClick xmlns:r="http://schemas.openxmlformats.org/officeDocument/2006/relationships" r:id="rId2">
                <a:extLst>
                  <a:ext uri="{A12FA001-AC4F-418D-AE19-62706E023703}">
                    <ahyp:hlinkClr xmlns:ahyp="http://schemas.microsoft.com/office/drawing/2018/hyperlinkcolor" val="tx"/>
                  </a:ext>
                </a:extLst>
              </a:hlinkClick>
            </a:rPr>
            <a:t>2004</a:t>
          </a:r>
          <a:endParaRPr lang="en-GB" sz="2000" kern="1200" dirty="0"/>
        </a:p>
      </dsp:txBody>
      <dsp:txXfrm>
        <a:off x="873141" y="187"/>
        <a:ext cx="1781808" cy="1069084"/>
      </dsp:txXfrm>
    </dsp:sp>
    <dsp:sp modelId="{4E80EACA-9B61-4B2B-8865-7B72912D9623}">
      <dsp:nvSpPr>
        <dsp:cNvPr id="0" name=""/>
        <dsp:cNvSpPr/>
      </dsp:nvSpPr>
      <dsp:spPr>
        <a:xfrm>
          <a:off x="2833130" y="187"/>
          <a:ext cx="1781808" cy="106908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u="none" kern="1200" dirty="0">
              <a:hlinkClick xmlns:r="http://schemas.openxmlformats.org/officeDocument/2006/relationships" r:id="rId3">
                <a:extLst>
                  <a:ext uri="{A12FA001-AC4F-418D-AE19-62706E023703}">
                    <ahyp:hlinkClr xmlns:ahyp="http://schemas.microsoft.com/office/drawing/2018/hyperlinkcolor" val="tx"/>
                  </a:ext>
                </a:extLst>
              </a:hlinkClick>
            </a:rPr>
            <a:t>Working Together to Safeguard Children 2023</a:t>
          </a:r>
          <a:endParaRPr lang="en-GB" sz="1700" u="none" kern="1200" dirty="0"/>
        </a:p>
      </dsp:txBody>
      <dsp:txXfrm>
        <a:off x="2833130" y="187"/>
        <a:ext cx="1781808" cy="1069084"/>
      </dsp:txXfrm>
    </dsp:sp>
    <dsp:sp modelId="{B57C6E48-9F3B-460C-A5F6-E873D3681848}">
      <dsp:nvSpPr>
        <dsp:cNvPr id="0" name=""/>
        <dsp:cNvSpPr/>
      </dsp:nvSpPr>
      <dsp:spPr>
        <a:xfrm>
          <a:off x="4793119" y="187"/>
          <a:ext cx="1781808" cy="106908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hlinkClick xmlns:r="http://schemas.openxmlformats.org/officeDocument/2006/relationships" r:id="rId4">
                <a:extLst>
                  <a:ext uri="{A12FA001-AC4F-418D-AE19-62706E023703}">
                    <ahyp:hlinkClr xmlns:ahyp="http://schemas.microsoft.com/office/drawing/2018/hyperlinkcolor" val="tx"/>
                  </a:ext>
                </a:extLst>
              </a:hlinkClick>
            </a:rPr>
            <a:t>Health and Care Act 2022</a:t>
          </a:r>
          <a:endParaRPr lang="en-GB" sz="1700" kern="1200" dirty="0"/>
        </a:p>
      </dsp:txBody>
      <dsp:txXfrm>
        <a:off x="4793119" y="187"/>
        <a:ext cx="1781808" cy="1069084"/>
      </dsp:txXfrm>
    </dsp:sp>
    <dsp:sp modelId="{2A5DB6F9-B569-4990-828D-570B353C71A6}">
      <dsp:nvSpPr>
        <dsp:cNvPr id="0" name=""/>
        <dsp:cNvSpPr/>
      </dsp:nvSpPr>
      <dsp:spPr>
        <a:xfrm>
          <a:off x="6753108" y="187"/>
          <a:ext cx="1781808" cy="106908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hlinkClick xmlns:r="http://schemas.openxmlformats.org/officeDocument/2006/relationships" r:id="rId5">
                <a:extLst>
                  <a:ext uri="{A12FA001-AC4F-418D-AE19-62706E023703}">
                    <ahyp:hlinkClr xmlns:ahyp="http://schemas.microsoft.com/office/drawing/2018/hyperlinkcolor" val="tx"/>
                  </a:ext>
                </a:extLst>
              </a:hlinkClick>
            </a:rPr>
            <a:t>Children and Social Work Act 2017</a:t>
          </a:r>
          <a:endParaRPr lang="en-GB" sz="1700" kern="1200" dirty="0"/>
        </a:p>
      </dsp:txBody>
      <dsp:txXfrm>
        <a:off x="6753108" y="187"/>
        <a:ext cx="1781808" cy="1069084"/>
      </dsp:txXfrm>
    </dsp:sp>
    <dsp:sp modelId="{01D125D0-8985-40CE-92D2-1A9499458C11}">
      <dsp:nvSpPr>
        <dsp:cNvPr id="0" name=""/>
        <dsp:cNvSpPr/>
      </dsp:nvSpPr>
      <dsp:spPr>
        <a:xfrm>
          <a:off x="8713097" y="187"/>
          <a:ext cx="1781808" cy="106908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hlinkClick xmlns:r="http://schemas.openxmlformats.org/officeDocument/2006/relationships" r:id="rId6">
                <a:extLst>
                  <a:ext uri="{A12FA001-AC4F-418D-AE19-62706E023703}">
                    <ahyp:hlinkClr xmlns:ahyp="http://schemas.microsoft.com/office/drawing/2018/hyperlinkcolor" val="tx"/>
                  </a:ext>
                </a:extLst>
              </a:hlinkClick>
            </a:rPr>
            <a:t>Counter- Terrorism Act 2015</a:t>
          </a:r>
          <a:endParaRPr lang="en-GB" sz="1700" kern="1200" dirty="0"/>
        </a:p>
      </dsp:txBody>
      <dsp:txXfrm>
        <a:off x="8713097" y="187"/>
        <a:ext cx="1781808" cy="1069084"/>
      </dsp:txXfrm>
    </dsp:sp>
    <dsp:sp modelId="{9A4178E4-0595-4D58-8BCE-49888D47E70C}">
      <dsp:nvSpPr>
        <dsp:cNvPr id="0" name=""/>
        <dsp:cNvSpPr/>
      </dsp:nvSpPr>
      <dsp:spPr>
        <a:xfrm>
          <a:off x="873141" y="1247453"/>
          <a:ext cx="1781808" cy="106908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hlinkClick xmlns:r="http://schemas.openxmlformats.org/officeDocument/2006/relationships" r:id="rId7">
                <a:extLst>
                  <a:ext uri="{A12FA001-AC4F-418D-AE19-62706E023703}">
                    <ahyp:hlinkClr xmlns:ahyp="http://schemas.microsoft.com/office/drawing/2018/hyperlinkcolor" val="tx"/>
                  </a:ext>
                </a:extLst>
              </a:hlinkClick>
            </a:rPr>
            <a:t>Serious Crime Act 2015</a:t>
          </a:r>
          <a:endParaRPr lang="en-GB" sz="1700" kern="1200" dirty="0"/>
        </a:p>
      </dsp:txBody>
      <dsp:txXfrm>
        <a:off x="873141" y="1247453"/>
        <a:ext cx="1781808" cy="1069084"/>
      </dsp:txXfrm>
    </dsp:sp>
    <dsp:sp modelId="{470D633D-81EB-41A9-84C1-BE4DD790A258}">
      <dsp:nvSpPr>
        <dsp:cNvPr id="0" name=""/>
        <dsp:cNvSpPr/>
      </dsp:nvSpPr>
      <dsp:spPr>
        <a:xfrm>
          <a:off x="2833130" y="1247453"/>
          <a:ext cx="1781808" cy="106908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hlinkClick xmlns:r="http://schemas.openxmlformats.org/officeDocument/2006/relationships" r:id="rId8">
                <a:extLst>
                  <a:ext uri="{A12FA001-AC4F-418D-AE19-62706E023703}">
                    <ahyp:hlinkClr xmlns:ahyp="http://schemas.microsoft.com/office/drawing/2018/hyperlinkcolor" val="tx"/>
                  </a:ext>
                </a:extLst>
              </a:hlinkClick>
            </a:rPr>
            <a:t>Domestic Abuse Act 2021</a:t>
          </a:r>
          <a:endParaRPr lang="en-GB" sz="1700" kern="1200" dirty="0"/>
        </a:p>
      </dsp:txBody>
      <dsp:txXfrm>
        <a:off x="2833130" y="1247453"/>
        <a:ext cx="1781808" cy="1069084"/>
      </dsp:txXfrm>
    </dsp:sp>
    <dsp:sp modelId="{2406991B-6927-441B-99FC-8AB14B9B33C7}">
      <dsp:nvSpPr>
        <dsp:cNvPr id="0" name=""/>
        <dsp:cNvSpPr/>
      </dsp:nvSpPr>
      <dsp:spPr>
        <a:xfrm>
          <a:off x="4793119" y="1247453"/>
          <a:ext cx="1781808" cy="106908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hlinkClick xmlns:r="http://schemas.openxmlformats.org/officeDocument/2006/relationships" r:id="rId9">
                <a:extLst>
                  <a:ext uri="{A12FA001-AC4F-418D-AE19-62706E023703}">
                    <ahyp:hlinkClr xmlns:ahyp="http://schemas.microsoft.com/office/drawing/2018/hyperlinkcolor" val="tx"/>
                  </a:ext>
                </a:extLst>
              </a:hlinkClick>
            </a:rPr>
            <a:t>NHS Constitution and Values </a:t>
          </a:r>
          <a:endParaRPr lang="en-GB" sz="1700" kern="1200" dirty="0"/>
        </a:p>
      </dsp:txBody>
      <dsp:txXfrm>
        <a:off x="4793119" y="1247453"/>
        <a:ext cx="1781808" cy="1069084"/>
      </dsp:txXfrm>
    </dsp:sp>
    <dsp:sp modelId="{85F43B5E-2C90-4B56-A405-7F75A311BF00}">
      <dsp:nvSpPr>
        <dsp:cNvPr id="0" name=""/>
        <dsp:cNvSpPr/>
      </dsp:nvSpPr>
      <dsp:spPr>
        <a:xfrm>
          <a:off x="6753108" y="1247453"/>
          <a:ext cx="1781808" cy="106908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hlinkClick xmlns:r="http://schemas.openxmlformats.org/officeDocument/2006/relationships" r:id="rId10">
                <a:extLst>
                  <a:ext uri="{A12FA001-AC4F-418D-AE19-62706E023703}">
                    <ahyp:hlinkClr xmlns:ahyp="http://schemas.microsoft.com/office/drawing/2018/hyperlinkcolor" val="tx"/>
                  </a:ext>
                </a:extLst>
              </a:hlinkClick>
            </a:rPr>
            <a:t>Children's and Families Act 2014</a:t>
          </a:r>
          <a:endParaRPr lang="en-GB" sz="1700" kern="1200" dirty="0"/>
        </a:p>
      </dsp:txBody>
      <dsp:txXfrm>
        <a:off x="6753108" y="1247453"/>
        <a:ext cx="1781808" cy="1069084"/>
      </dsp:txXfrm>
    </dsp:sp>
    <dsp:sp modelId="{A981217C-1401-4DE4-82EF-9DFE4839DFA8}">
      <dsp:nvSpPr>
        <dsp:cNvPr id="0" name=""/>
        <dsp:cNvSpPr/>
      </dsp:nvSpPr>
      <dsp:spPr>
        <a:xfrm>
          <a:off x="8713097" y="1247453"/>
          <a:ext cx="1781808" cy="106908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Mental Health Act </a:t>
          </a:r>
          <a:r>
            <a:rPr lang="en-GB" sz="1700" kern="1200" dirty="0">
              <a:hlinkClick xmlns:r="http://schemas.openxmlformats.org/officeDocument/2006/relationships" r:id="rId11">
                <a:extLst>
                  <a:ext uri="{A12FA001-AC4F-418D-AE19-62706E023703}">
                    <ahyp:hlinkClr xmlns:ahyp="http://schemas.microsoft.com/office/drawing/2018/hyperlinkcolor" val="tx"/>
                  </a:ext>
                </a:extLst>
              </a:hlinkClick>
            </a:rPr>
            <a:t>1983</a:t>
          </a:r>
          <a:r>
            <a:rPr lang="en-GB" sz="1700" kern="1200" dirty="0"/>
            <a:t>, </a:t>
          </a:r>
          <a:r>
            <a:rPr lang="en-GB" sz="1700" kern="1200" dirty="0">
              <a:hlinkClick xmlns:r="http://schemas.openxmlformats.org/officeDocument/2006/relationships" r:id="rId12">
                <a:extLst>
                  <a:ext uri="{A12FA001-AC4F-418D-AE19-62706E023703}">
                    <ahyp:hlinkClr xmlns:ahyp="http://schemas.microsoft.com/office/drawing/2018/hyperlinkcolor" val="tx"/>
                  </a:ext>
                </a:extLst>
              </a:hlinkClick>
            </a:rPr>
            <a:t>2007</a:t>
          </a:r>
          <a:endParaRPr lang="en-GB" sz="1700" kern="1200" dirty="0"/>
        </a:p>
      </dsp:txBody>
      <dsp:txXfrm>
        <a:off x="8713097" y="1247453"/>
        <a:ext cx="1781808" cy="1069084"/>
      </dsp:txXfrm>
    </dsp:sp>
    <dsp:sp modelId="{EC39D469-B9EE-476B-98A9-097E3E42C3AB}">
      <dsp:nvSpPr>
        <dsp:cNvPr id="0" name=""/>
        <dsp:cNvSpPr/>
      </dsp:nvSpPr>
      <dsp:spPr>
        <a:xfrm>
          <a:off x="873141" y="2494719"/>
          <a:ext cx="1781808" cy="106908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hlinkClick xmlns:r="http://schemas.openxmlformats.org/officeDocument/2006/relationships" r:id="rId13">
                <a:extLst>
                  <a:ext uri="{A12FA001-AC4F-418D-AE19-62706E023703}">
                    <ahyp:hlinkClr xmlns:ahyp="http://schemas.microsoft.com/office/drawing/2018/hyperlinkcolor" val="tx"/>
                  </a:ext>
                </a:extLst>
              </a:hlinkClick>
            </a:rPr>
            <a:t>Modern Slavery Act 2015</a:t>
          </a:r>
          <a:endParaRPr lang="en-GB" sz="1700" kern="1200" dirty="0"/>
        </a:p>
      </dsp:txBody>
      <dsp:txXfrm>
        <a:off x="873141" y="2494719"/>
        <a:ext cx="1781808" cy="1069084"/>
      </dsp:txXfrm>
    </dsp:sp>
    <dsp:sp modelId="{FCE6081F-E864-4366-A6A7-59D9438C3DE2}">
      <dsp:nvSpPr>
        <dsp:cNvPr id="0" name=""/>
        <dsp:cNvSpPr/>
      </dsp:nvSpPr>
      <dsp:spPr>
        <a:xfrm>
          <a:off x="2833130" y="2494719"/>
          <a:ext cx="1781808" cy="106908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hlinkClick xmlns:r="http://schemas.openxmlformats.org/officeDocument/2006/relationships" r:id="rId14">
                <a:extLst>
                  <a:ext uri="{A12FA001-AC4F-418D-AE19-62706E023703}">
                    <ahyp:hlinkClr xmlns:ahyp="http://schemas.microsoft.com/office/drawing/2018/hyperlinkcolor" val="tx"/>
                  </a:ext>
                </a:extLst>
              </a:hlinkClick>
            </a:rPr>
            <a:t>Care Act 2014</a:t>
          </a:r>
          <a:endParaRPr lang="en-GB" sz="1700" kern="1200" dirty="0"/>
        </a:p>
      </dsp:txBody>
      <dsp:txXfrm>
        <a:off x="2833130" y="2494719"/>
        <a:ext cx="1781808" cy="1069084"/>
      </dsp:txXfrm>
    </dsp:sp>
    <dsp:sp modelId="{2412D32B-5301-4746-BCA9-1B27C5901000}">
      <dsp:nvSpPr>
        <dsp:cNvPr id="0" name=""/>
        <dsp:cNvSpPr/>
      </dsp:nvSpPr>
      <dsp:spPr>
        <a:xfrm>
          <a:off x="4793119" y="2494719"/>
          <a:ext cx="1781808" cy="106908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hlinkClick xmlns:r="http://schemas.openxmlformats.org/officeDocument/2006/relationships" r:id="rId15">
                <a:extLst>
                  <a:ext uri="{A12FA001-AC4F-418D-AE19-62706E023703}">
                    <ahyp:hlinkClr xmlns:ahyp="http://schemas.microsoft.com/office/drawing/2018/hyperlinkcolor" val="tx"/>
                  </a:ext>
                </a:extLst>
              </a:hlinkClick>
            </a:rPr>
            <a:t>Human Rights Act 1998</a:t>
          </a:r>
          <a:endParaRPr lang="en-GB" sz="1700" kern="1200" dirty="0"/>
        </a:p>
      </dsp:txBody>
      <dsp:txXfrm>
        <a:off x="4793119" y="2494719"/>
        <a:ext cx="1781808" cy="1069084"/>
      </dsp:txXfrm>
    </dsp:sp>
    <dsp:sp modelId="{78968B9B-E217-451B-9424-B329443DB287}">
      <dsp:nvSpPr>
        <dsp:cNvPr id="0" name=""/>
        <dsp:cNvSpPr/>
      </dsp:nvSpPr>
      <dsp:spPr>
        <a:xfrm>
          <a:off x="6753108" y="2494719"/>
          <a:ext cx="1781808" cy="106908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hlinkClick xmlns:r="http://schemas.openxmlformats.org/officeDocument/2006/relationships" r:id="rId16">
                <a:extLst>
                  <a:ext uri="{A12FA001-AC4F-418D-AE19-62706E023703}">
                    <ahyp:hlinkClr xmlns:ahyp="http://schemas.microsoft.com/office/drawing/2018/hyperlinkcolor" val="tx"/>
                  </a:ext>
                </a:extLst>
              </a:hlinkClick>
            </a:rPr>
            <a:t>Mental Capacity Act 2005</a:t>
          </a:r>
          <a:endParaRPr lang="en-GB" sz="1700" kern="1200" dirty="0"/>
        </a:p>
      </dsp:txBody>
      <dsp:txXfrm>
        <a:off x="6753108" y="2494719"/>
        <a:ext cx="1781808" cy="1069084"/>
      </dsp:txXfrm>
    </dsp:sp>
    <dsp:sp modelId="{6AB967B0-0DDD-452B-B527-3406CCB66906}">
      <dsp:nvSpPr>
        <dsp:cNvPr id="0" name=""/>
        <dsp:cNvSpPr/>
      </dsp:nvSpPr>
      <dsp:spPr>
        <a:xfrm>
          <a:off x="8713097" y="2494719"/>
          <a:ext cx="1781808" cy="106908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hlinkClick xmlns:r="http://schemas.openxmlformats.org/officeDocument/2006/relationships" r:id="rId17">
                <a:extLst>
                  <a:ext uri="{A12FA001-AC4F-418D-AE19-62706E023703}">
                    <ahyp:hlinkClr xmlns:ahyp="http://schemas.microsoft.com/office/drawing/2018/hyperlinkcolor" val="tx"/>
                  </a:ext>
                </a:extLst>
              </a:hlinkClick>
            </a:rPr>
            <a:t>Prevent Duty 2023</a:t>
          </a:r>
          <a:endParaRPr lang="en-GB" sz="1700" kern="1200" dirty="0"/>
        </a:p>
      </dsp:txBody>
      <dsp:txXfrm>
        <a:off x="8713097" y="2494719"/>
        <a:ext cx="1781808" cy="10690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1C63D-9EBC-4B0F-8792-D88A242A67FE}">
      <dsp:nvSpPr>
        <dsp:cNvPr id="0" name=""/>
        <dsp:cNvSpPr/>
      </dsp:nvSpPr>
      <dsp:spPr>
        <a:xfrm>
          <a:off x="793867" y="111938"/>
          <a:ext cx="1507433" cy="1335198"/>
        </a:xfrm>
        <a:prstGeom prst="hexagon">
          <a:avLst>
            <a:gd name="adj" fmla="val 28570"/>
            <a:gd name="vf" fmla="val 115470"/>
          </a:avLst>
        </a:prstGeom>
        <a:solidFill>
          <a:schemeClr val="accent3">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t>Safeguarding Adult Boards = 10 (1 x joint with SCP –Manchester) </a:t>
          </a:r>
          <a:endParaRPr lang="en-GB" sz="1000" kern="1200" dirty="0"/>
        </a:p>
      </dsp:txBody>
      <dsp:txXfrm>
        <a:off x="1047410" y="336512"/>
        <a:ext cx="1000347" cy="886050"/>
      </dsp:txXfrm>
    </dsp:sp>
    <dsp:sp modelId="{4E6D8823-6DE1-4C1B-9050-6A20B751E649}">
      <dsp:nvSpPr>
        <dsp:cNvPr id="0" name=""/>
        <dsp:cNvSpPr/>
      </dsp:nvSpPr>
      <dsp:spPr>
        <a:xfrm>
          <a:off x="2414783" y="261278"/>
          <a:ext cx="600055" cy="516895"/>
        </a:xfrm>
        <a:prstGeom prst="hexagon">
          <a:avLst>
            <a:gd name="adj" fmla="val 28900"/>
            <a:gd name="vf" fmla="val 115470"/>
          </a:avLst>
        </a:prstGeom>
        <a:solidFill>
          <a:schemeClr val="accent3">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C2773E-13B6-403D-AF5A-12008775E53C}">
      <dsp:nvSpPr>
        <dsp:cNvPr id="0" name=""/>
        <dsp:cNvSpPr/>
      </dsp:nvSpPr>
      <dsp:spPr>
        <a:xfrm>
          <a:off x="2066605" y="809986"/>
          <a:ext cx="1302985" cy="1127243"/>
        </a:xfrm>
        <a:prstGeom prst="hexagon">
          <a:avLst>
            <a:gd name="adj" fmla="val 28570"/>
            <a:gd name="vf" fmla="val 115470"/>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kern="1200"/>
            <a:t>NHS GM Localities Partnerships and Boards</a:t>
          </a:r>
          <a:endParaRPr lang="en-GB" sz="1000" b="1" kern="1200" dirty="0"/>
        </a:p>
      </dsp:txBody>
      <dsp:txXfrm>
        <a:off x="2282538" y="996795"/>
        <a:ext cx="871119" cy="753625"/>
      </dsp:txXfrm>
    </dsp:sp>
    <dsp:sp modelId="{9C8CB84D-27FE-43A3-B23A-BCF68E0657DB}">
      <dsp:nvSpPr>
        <dsp:cNvPr id="0" name=""/>
        <dsp:cNvSpPr/>
      </dsp:nvSpPr>
      <dsp:spPr>
        <a:xfrm>
          <a:off x="2480659" y="1926844"/>
          <a:ext cx="600055" cy="516895"/>
        </a:xfrm>
        <a:prstGeom prst="hexagon">
          <a:avLst>
            <a:gd name="adj" fmla="val 28900"/>
            <a:gd name="vf" fmla="val 115470"/>
          </a:avLst>
        </a:prstGeom>
        <a:solidFill>
          <a:schemeClr val="accent3">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24ACDE-B903-41F5-9467-65E3DB6F0477}">
      <dsp:nvSpPr>
        <dsp:cNvPr id="0" name=""/>
        <dsp:cNvSpPr/>
      </dsp:nvSpPr>
      <dsp:spPr>
        <a:xfrm>
          <a:off x="2988514" y="1458384"/>
          <a:ext cx="1560168" cy="1325818"/>
        </a:xfrm>
        <a:prstGeom prst="hexagon">
          <a:avLst>
            <a:gd name="adj" fmla="val 28570"/>
            <a:gd name="vf" fmla="val 115470"/>
          </a:avLst>
        </a:prstGeom>
        <a:solidFill>
          <a:schemeClr val="accent3">
            <a:shade val="50000"/>
            <a:hueOff val="430150"/>
            <a:satOff val="-31665"/>
            <a:lumOff val="259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t>Community Safety Partnerships (Serious Violence Duty, Domestic Abuse, Modern Day Slavery and Prevent) = 10</a:t>
          </a:r>
          <a:endParaRPr lang="en-GB" sz="1000" kern="1200" dirty="0"/>
        </a:p>
      </dsp:txBody>
      <dsp:txXfrm>
        <a:off x="3244790" y="1676165"/>
        <a:ext cx="1047616" cy="890256"/>
      </dsp:txXfrm>
    </dsp:sp>
    <dsp:sp modelId="{28AD250D-E2FC-4648-A178-883A721102FF}">
      <dsp:nvSpPr>
        <dsp:cNvPr id="0" name=""/>
        <dsp:cNvSpPr/>
      </dsp:nvSpPr>
      <dsp:spPr>
        <a:xfrm>
          <a:off x="2458064" y="1930332"/>
          <a:ext cx="645245" cy="509917"/>
        </a:xfrm>
        <a:prstGeom prst="hexagon">
          <a:avLst>
            <a:gd name="adj" fmla="val 28900"/>
            <a:gd name="vf" fmla="val 115470"/>
          </a:avLst>
        </a:prstGeom>
        <a:solidFill>
          <a:schemeClr val="accent3">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E5D95C-1A0C-4C42-885E-81689F21239D}">
      <dsp:nvSpPr>
        <dsp:cNvPr id="0" name=""/>
        <dsp:cNvSpPr/>
      </dsp:nvSpPr>
      <dsp:spPr>
        <a:xfrm>
          <a:off x="3116988" y="91698"/>
          <a:ext cx="1431694" cy="1327317"/>
        </a:xfrm>
        <a:prstGeom prst="hexagon">
          <a:avLst>
            <a:gd name="adj" fmla="val 28570"/>
            <a:gd name="vf" fmla="val 11547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t>Safeguarding children Partnerships = 10 (1  joint with SAB –  Manchester)</a:t>
          </a:r>
          <a:endParaRPr lang="en-GB" sz="1000" kern="1200" dirty="0"/>
        </a:p>
      </dsp:txBody>
      <dsp:txXfrm>
        <a:off x="3366249" y="322787"/>
        <a:ext cx="933172" cy="865139"/>
      </dsp:txXfrm>
    </dsp:sp>
    <dsp:sp modelId="{7C820046-6044-4677-A885-71024C7AF409}">
      <dsp:nvSpPr>
        <dsp:cNvPr id="0" name=""/>
        <dsp:cNvSpPr/>
      </dsp:nvSpPr>
      <dsp:spPr>
        <a:xfrm>
          <a:off x="832079" y="1476652"/>
          <a:ext cx="1583909" cy="1381617"/>
        </a:xfrm>
        <a:prstGeom prst="hexagon">
          <a:avLst>
            <a:gd name="adj" fmla="val 28570"/>
            <a:gd name="vf" fmla="val 115470"/>
          </a:avLst>
        </a:prstGeom>
        <a:solidFill>
          <a:schemeClr val="accent3">
            <a:shade val="50000"/>
            <a:hueOff val="430150"/>
            <a:satOff val="-31665"/>
            <a:lumOff val="259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t>Corporate Parenting Boards (Looked After children and Care Leavers) = 10</a:t>
          </a:r>
          <a:endParaRPr lang="en-GB" sz="1000" kern="1200" dirty="0"/>
        </a:p>
      </dsp:txBody>
      <dsp:txXfrm>
        <a:off x="1095647" y="1706558"/>
        <a:ext cx="1056773" cy="9218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7D891-3A3F-4E57-A136-5B5DBD2F2E96}">
      <dsp:nvSpPr>
        <dsp:cNvPr id="0" name=""/>
        <dsp:cNvSpPr/>
      </dsp:nvSpPr>
      <dsp:spPr>
        <a:xfrm rot="5400000">
          <a:off x="-121018" y="122823"/>
          <a:ext cx="806791" cy="564754"/>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1</a:t>
          </a:r>
        </a:p>
      </dsp:txBody>
      <dsp:txXfrm rot="-5400000">
        <a:off x="1" y="284181"/>
        <a:ext cx="564754" cy="242037"/>
      </dsp:txXfrm>
    </dsp:sp>
    <dsp:sp modelId="{9C6FB223-F556-4C75-B0F4-CAEEAD54B6D9}">
      <dsp:nvSpPr>
        <dsp:cNvPr id="0" name=""/>
        <dsp:cNvSpPr/>
      </dsp:nvSpPr>
      <dsp:spPr>
        <a:xfrm rot="5400000">
          <a:off x="5503796" y="-4937237"/>
          <a:ext cx="524414" cy="10402498"/>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None/>
          </a:pPr>
          <a:r>
            <a:rPr lang="en-GB" sz="1100" b="0" kern="1200" dirty="0">
              <a:effectLst/>
              <a:latin typeface="Arial" panose="020B0604020202020204" pitchFamily="34" charset="0"/>
              <a:cs typeface="Arial" panose="020B0604020202020204" pitchFamily="34" charset="0"/>
            </a:rPr>
            <a:t>Continue to deliver our statutory responsibilities and those outlined within the NHSE Safeguarding Accountability and Assurance Framework (SAAF) (2024) for Safeguarding (Children, Cared for Children and Adults) on behalf of NHS GM  and as outlined in the associated NHSE SAAF Safeguarding protocols</a:t>
          </a:r>
          <a:endParaRPr lang="en-GB" sz="1100" kern="1200" dirty="0">
            <a:latin typeface="Arial" panose="020B0604020202020204" pitchFamily="34" charset="0"/>
            <a:cs typeface="Arial" panose="020B0604020202020204" pitchFamily="34" charset="0"/>
          </a:endParaRPr>
        </a:p>
      </dsp:txBody>
      <dsp:txXfrm rot="-5400000">
        <a:off x="564754" y="27405"/>
        <a:ext cx="10376898" cy="473214"/>
      </dsp:txXfrm>
    </dsp:sp>
    <dsp:sp modelId="{6ECBCC65-F254-4635-B871-001BA56EA0F1}">
      <dsp:nvSpPr>
        <dsp:cNvPr id="0" name=""/>
        <dsp:cNvSpPr/>
      </dsp:nvSpPr>
      <dsp:spPr>
        <a:xfrm rot="5400000">
          <a:off x="-121018" y="845653"/>
          <a:ext cx="806791" cy="564754"/>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2</a:t>
          </a:r>
        </a:p>
      </dsp:txBody>
      <dsp:txXfrm rot="-5400000">
        <a:off x="1" y="1007011"/>
        <a:ext cx="564754" cy="242037"/>
      </dsp:txXfrm>
    </dsp:sp>
    <dsp:sp modelId="{B70357C1-3F4A-4CDF-8486-10DA335764F1}">
      <dsp:nvSpPr>
        <dsp:cNvPr id="0" name=""/>
        <dsp:cNvSpPr/>
      </dsp:nvSpPr>
      <dsp:spPr>
        <a:xfrm rot="5400000">
          <a:off x="5503796" y="-4214407"/>
          <a:ext cx="524414" cy="10402498"/>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lrTx/>
            <a:buSzTx/>
            <a:buFont typeface="+mj-lt"/>
            <a:buNone/>
          </a:pPr>
          <a:r>
            <a:rPr lang="en-GB" sz="1100" b="0" kern="1200" dirty="0">
              <a:effectLst/>
              <a:latin typeface="Arial" panose="020B0604020202020204" pitchFamily="34" charset="0"/>
              <a:cs typeface="Arial" panose="020B0604020202020204" pitchFamily="34" charset="0"/>
            </a:rPr>
            <a:t>Provide strategic influence across the NHS GM system to ensure our statutory safeguarding arrangements continue to be robust and improve the quality of safeguarding across the GM system,  within localities and across multiagency safeguarding boards and partnerships. </a:t>
          </a:r>
          <a:endParaRPr lang="en-GB" sz="1100" kern="1200" dirty="0">
            <a:latin typeface="Arial" panose="020B0604020202020204" pitchFamily="34" charset="0"/>
            <a:cs typeface="Arial" panose="020B0604020202020204" pitchFamily="34" charset="0"/>
          </a:endParaRPr>
        </a:p>
      </dsp:txBody>
      <dsp:txXfrm rot="-5400000">
        <a:off x="564754" y="750235"/>
        <a:ext cx="10376898" cy="473214"/>
      </dsp:txXfrm>
    </dsp:sp>
    <dsp:sp modelId="{C7E4FB30-556F-460C-9312-2AEDFBB0B589}">
      <dsp:nvSpPr>
        <dsp:cNvPr id="0" name=""/>
        <dsp:cNvSpPr/>
      </dsp:nvSpPr>
      <dsp:spPr>
        <a:xfrm rot="5400000">
          <a:off x="-121018" y="1568483"/>
          <a:ext cx="806791" cy="564754"/>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3</a:t>
          </a:r>
        </a:p>
      </dsp:txBody>
      <dsp:txXfrm rot="-5400000">
        <a:off x="1" y="1729841"/>
        <a:ext cx="564754" cy="242037"/>
      </dsp:txXfrm>
    </dsp:sp>
    <dsp:sp modelId="{BEF55C7B-E8B6-4C51-9D41-301DDDC485F4}">
      <dsp:nvSpPr>
        <dsp:cNvPr id="0" name=""/>
        <dsp:cNvSpPr/>
      </dsp:nvSpPr>
      <dsp:spPr>
        <a:xfrm rot="5400000">
          <a:off x="5503796" y="-3491577"/>
          <a:ext cx="524414" cy="10402498"/>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lrTx/>
            <a:buSzTx/>
            <a:buFont typeface="+mj-lt"/>
            <a:buNone/>
          </a:pPr>
          <a:r>
            <a:rPr lang="en-GB" sz="1100" b="0" kern="1200" dirty="0">
              <a:effectLst/>
              <a:latin typeface="Arial" panose="020B0604020202020204" pitchFamily="34" charset="0"/>
              <a:cs typeface="Arial" panose="020B0604020202020204" pitchFamily="34" charset="0"/>
            </a:rPr>
            <a:t>Continue to support the implementation of our identified safeguarding priorities as outlined in the NHS GM Integrated Care Strategy and Joint Forward Plan 2023- 28 </a:t>
          </a:r>
          <a:endParaRPr lang="en-GB" sz="1100" kern="1200" dirty="0">
            <a:latin typeface="Arial" panose="020B0604020202020204" pitchFamily="34" charset="0"/>
            <a:cs typeface="Arial" panose="020B0604020202020204" pitchFamily="34" charset="0"/>
          </a:endParaRPr>
        </a:p>
      </dsp:txBody>
      <dsp:txXfrm rot="-5400000">
        <a:off x="564754" y="1473065"/>
        <a:ext cx="10376898" cy="473214"/>
      </dsp:txXfrm>
    </dsp:sp>
    <dsp:sp modelId="{BBEA412B-2FC4-477F-B2C0-DC7717A24DB0}">
      <dsp:nvSpPr>
        <dsp:cNvPr id="0" name=""/>
        <dsp:cNvSpPr/>
      </dsp:nvSpPr>
      <dsp:spPr>
        <a:xfrm rot="5400000">
          <a:off x="-121018" y="2291313"/>
          <a:ext cx="806791" cy="564754"/>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ClrTx/>
            <a:buSzTx/>
            <a:buFont typeface="+mj-lt"/>
            <a:buNone/>
          </a:pPr>
          <a:r>
            <a:rPr lang="en-GB" sz="1600" b="0" kern="1200" dirty="0">
              <a:effectLst/>
              <a:latin typeface="Arial" panose="020B0604020202020204" pitchFamily="34" charset="0"/>
              <a:cs typeface="Arial" panose="020B0604020202020204" pitchFamily="34" charset="0"/>
            </a:rPr>
            <a:t>4</a:t>
          </a:r>
          <a:endParaRPr lang="en-GB" sz="1600" kern="1200" dirty="0">
            <a:latin typeface="Arial" panose="020B0604020202020204" pitchFamily="34" charset="0"/>
            <a:cs typeface="Arial" panose="020B0604020202020204" pitchFamily="34" charset="0"/>
          </a:endParaRPr>
        </a:p>
      </dsp:txBody>
      <dsp:txXfrm rot="-5400000">
        <a:off x="1" y="2452671"/>
        <a:ext cx="564754" cy="242037"/>
      </dsp:txXfrm>
    </dsp:sp>
    <dsp:sp modelId="{F42A9E86-32D9-48A5-AC9D-277976F5474E}">
      <dsp:nvSpPr>
        <dsp:cNvPr id="0" name=""/>
        <dsp:cNvSpPr/>
      </dsp:nvSpPr>
      <dsp:spPr>
        <a:xfrm rot="5400000">
          <a:off x="5503796" y="-2768746"/>
          <a:ext cx="524414" cy="10402498"/>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Font typeface="+mj-lt"/>
            <a:buNone/>
          </a:pPr>
          <a:r>
            <a:rPr lang="en-GB" sz="1100" b="0" kern="1200" dirty="0">
              <a:effectLst/>
              <a:latin typeface="Arial" panose="020B0604020202020204" pitchFamily="34" charset="0"/>
              <a:cs typeface="Arial" panose="020B0604020202020204" pitchFamily="34" charset="0"/>
            </a:rPr>
            <a:t>Enact and formally respond to any amendments to legislation and statutory guidance impacting upon statutory safeguarding functions and practice. This includes the  implementation of the national children’s reforms for NHS GM from the Children’s Wellbeing and Schools Bill and the NHS Reforms.   </a:t>
          </a:r>
          <a:endParaRPr lang="en-GB" sz="1100" kern="1200" dirty="0">
            <a:latin typeface="Arial" panose="020B0604020202020204" pitchFamily="34" charset="0"/>
            <a:cs typeface="Arial" panose="020B0604020202020204" pitchFamily="34" charset="0"/>
          </a:endParaRPr>
        </a:p>
      </dsp:txBody>
      <dsp:txXfrm rot="-5400000">
        <a:off x="564754" y="2195896"/>
        <a:ext cx="10376898" cy="473214"/>
      </dsp:txXfrm>
    </dsp:sp>
    <dsp:sp modelId="{C1C8B993-6018-4A5D-A6FD-53C57081DF66}">
      <dsp:nvSpPr>
        <dsp:cNvPr id="0" name=""/>
        <dsp:cNvSpPr/>
      </dsp:nvSpPr>
      <dsp:spPr>
        <a:xfrm rot="5400000">
          <a:off x="-121018" y="3014144"/>
          <a:ext cx="806791" cy="564754"/>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ClrTx/>
            <a:buSzTx/>
            <a:buFont typeface="+mj-lt"/>
            <a:buNone/>
          </a:pPr>
          <a:r>
            <a:rPr lang="en-GB" sz="1600" b="0" kern="1200" dirty="0">
              <a:effectLst/>
              <a:latin typeface="Arial" panose="020B0604020202020204" pitchFamily="34" charset="0"/>
              <a:cs typeface="Arial" panose="020B0604020202020204" pitchFamily="34" charset="0"/>
            </a:rPr>
            <a:t>5</a:t>
          </a:r>
          <a:endParaRPr lang="en-GB" sz="1600" kern="1200" dirty="0">
            <a:latin typeface="Arial" panose="020B0604020202020204" pitchFamily="34" charset="0"/>
            <a:cs typeface="Arial" panose="020B0604020202020204" pitchFamily="34" charset="0"/>
          </a:endParaRPr>
        </a:p>
      </dsp:txBody>
      <dsp:txXfrm rot="-5400000">
        <a:off x="1" y="3175502"/>
        <a:ext cx="564754" cy="242037"/>
      </dsp:txXfrm>
    </dsp:sp>
    <dsp:sp modelId="{CD867193-244E-4950-885D-037C9264F991}">
      <dsp:nvSpPr>
        <dsp:cNvPr id="0" name=""/>
        <dsp:cNvSpPr/>
      </dsp:nvSpPr>
      <dsp:spPr>
        <a:xfrm rot="5400000">
          <a:off x="5503796" y="-2045916"/>
          <a:ext cx="524414" cy="10402498"/>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Font typeface="+mj-lt"/>
            <a:buNone/>
          </a:pPr>
          <a:r>
            <a:rPr lang="en-GB" sz="1100" b="0" kern="1200" dirty="0">
              <a:effectLst/>
              <a:latin typeface="Arial" panose="020B0604020202020204" pitchFamily="34" charset="0"/>
              <a:cs typeface="Arial" panose="020B0604020202020204" pitchFamily="34" charset="0"/>
            </a:rPr>
            <a:t>Proactively engage, support and respond to safeguarding developments, themes and emerging risks either nationally, regionally or locally identified.</a:t>
          </a:r>
          <a:endParaRPr lang="en-GB" sz="1100" kern="1200" dirty="0">
            <a:latin typeface="Arial" panose="020B0604020202020204" pitchFamily="34" charset="0"/>
            <a:cs typeface="Arial" panose="020B0604020202020204" pitchFamily="34" charset="0"/>
          </a:endParaRPr>
        </a:p>
      </dsp:txBody>
      <dsp:txXfrm rot="-5400000">
        <a:off x="564754" y="2918726"/>
        <a:ext cx="10376898" cy="473214"/>
      </dsp:txXfrm>
    </dsp:sp>
    <dsp:sp modelId="{A0AA714C-E38E-4DF6-822B-FF1CF0F7B06E}">
      <dsp:nvSpPr>
        <dsp:cNvPr id="0" name=""/>
        <dsp:cNvSpPr/>
      </dsp:nvSpPr>
      <dsp:spPr>
        <a:xfrm rot="5400000">
          <a:off x="-121018" y="3736974"/>
          <a:ext cx="806791" cy="564754"/>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ClrTx/>
            <a:buSzTx/>
            <a:buFont typeface="+mj-lt"/>
            <a:buNone/>
          </a:pPr>
          <a:r>
            <a:rPr lang="en-GB" sz="1600" b="0" kern="1200" dirty="0">
              <a:effectLst/>
              <a:latin typeface="Arial" panose="020B0604020202020204" pitchFamily="34" charset="0"/>
              <a:cs typeface="Arial" panose="020B0604020202020204" pitchFamily="34" charset="0"/>
            </a:rPr>
            <a:t>6</a:t>
          </a:r>
          <a:endParaRPr lang="en-GB" sz="1600" kern="1200" dirty="0">
            <a:latin typeface="Arial" panose="020B0604020202020204" pitchFamily="34" charset="0"/>
            <a:cs typeface="Arial" panose="020B0604020202020204" pitchFamily="34" charset="0"/>
          </a:endParaRPr>
        </a:p>
      </dsp:txBody>
      <dsp:txXfrm rot="-5400000">
        <a:off x="1" y="3898332"/>
        <a:ext cx="564754" cy="242037"/>
      </dsp:txXfrm>
    </dsp:sp>
    <dsp:sp modelId="{C135ED9D-C068-4920-83A8-EBF9EBED3CFE}">
      <dsp:nvSpPr>
        <dsp:cNvPr id="0" name=""/>
        <dsp:cNvSpPr/>
      </dsp:nvSpPr>
      <dsp:spPr>
        <a:xfrm rot="5400000">
          <a:off x="5503796" y="-1323086"/>
          <a:ext cx="524414" cy="10402498"/>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Font typeface="+mj-lt"/>
            <a:buNone/>
          </a:pPr>
          <a:r>
            <a:rPr lang="en-GB" sz="1100" b="0" kern="1200" dirty="0">
              <a:effectLst/>
              <a:latin typeface="Arial" panose="020B0604020202020204" pitchFamily="34" charset="0"/>
              <a:cs typeface="Arial" panose="020B0604020202020204" pitchFamily="34" charset="0"/>
            </a:rPr>
            <a:t>Ensure the voices of people (children, young people and adults) and equality and diversity  remain central to safeguarding across NHS GM and the wider safeguarding system. </a:t>
          </a:r>
          <a:endParaRPr lang="en-GB" sz="1100" kern="1200" dirty="0">
            <a:latin typeface="Arial" panose="020B0604020202020204" pitchFamily="34" charset="0"/>
            <a:cs typeface="Arial" panose="020B0604020202020204" pitchFamily="34" charset="0"/>
          </a:endParaRPr>
        </a:p>
      </dsp:txBody>
      <dsp:txXfrm rot="-5400000">
        <a:off x="564754" y="3641556"/>
        <a:ext cx="10376898" cy="473214"/>
      </dsp:txXfrm>
    </dsp:sp>
    <dsp:sp modelId="{7860E5CA-BD4E-44F8-A52E-A849703BC179}">
      <dsp:nvSpPr>
        <dsp:cNvPr id="0" name=""/>
        <dsp:cNvSpPr/>
      </dsp:nvSpPr>
      <dsp:spPr>
        <a:xfrm rot="5400000">
          <a:off x="-121018" y="4459804"/>
          <a:ext cx="806791" cy="564754"/>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Font typeface="+mj-lt"/>
            <a:buNone/>
          </a:pPr>
          <a:r>
            <a:rPr lang="en-GB" sz="1600" b="0" kern="1200" dirty="0">
              <a:effectLst/>
              <a:latin typeface="Arial" panose="020B0604020202020204" pitchFamily="34" charset="0"/>
              <a:cs typeface="Arial" panose="020B0604020202020204" pitchFamily="34" charset="0"/>
            </a:rPr>
            <a:t>7</a:t>
          </a:r>
          <a:endParaRPr lang="en-GB" sz="1600" kern="1200" dirty="0">
            <a:latin typeface="Arial" panose="020B0604020202020204" pitchFamily="34" charset="0"/>
            <a:cs typeface="Arial" panose="020B0604020202020204" pitchFamily="34" charset="0"/>
          </a:endParaRPr>
        </a:p>
      </dsp:txBody>
      <dsp:txXfrm rot="-5400000">
        <a:off x="1" y="4621162"/>
        <a:ext cx="564754" cy="242037"/>
      </dsp:txXfrm>
    </dsp:sp>
    <dsp:sp modelId="{8E96DF2F-B81E-4944-88B2-B2E468730006}">
      <dsp:nvSpPr>
        <dsp:cNvPr id="0" name=""/>
        <dsp:cNvSpPr/>
      </dsp:nvSpPr>
      <dsp:spPr>
        <a:xfrm rot="5400000">
          <a:off x="5503796" y="-600256"/>
          <a:ext cx="524414" cy="10402498"/>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Font typeface="+mj-lt"/>
            <a:buNone/>
          </a:pPr>
          <a:r>
            <a:rPr lang="en-GB" sz="1100" kern="1200" dirty="0">
              <a:latin typeface="Arial" panose="020B0604020202020204" pitchFamily="34" charset="0"/>
              <a:cs typeface="Arial" panose="020B0604020202020204" pitchFamily="34" charset="0"/>
            </a:rPr>
            <a:t>Implementation of system learning  from inspections, peer reviews and statutory safeguarding reviews to demonstrate system impact and support improved population outcomes.   </a:t>
          </a:r>
        </a:p>
      </dsp:txBody>
      <dsp:txXfrm rot="-5400000">
        <a:off x="564754" y="4364386"/>
        <a:ext cx="10376898" cy="4732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E6D61-5108-4109-87B1-4715EEE2C1AB}">
      <dsp:nvSpPr>
        <dsp:cNvPr id="0" name=""/>
        <dsp:cNvSpPr/>
      </dsp:nvSpPr>
      <dsp:spPr>
        <a:xfrm>
          <a:off x="0" y="139006"/>
          <a:ext cx="5227530" cy="397800"/>
        </a:xfrm>
        <a:prstGeom prst="round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b="1" kern="1200" dirty="0"/>
            <a:t>CDOP</a:t>
          </a:r>
          <a:r>
            <a:rPr lang="en-GB" sz="1000" kern="1200" dirty="0"/>
            <a:t> – Child Death Overview Panel: A multi-agency panel that reviews the deaths of children to identify learning and improve services.</a:t>
          </a:r>
        </a:p>
      </dsp:txBody>
      <dsp:txXfrm>
        <a:off x="19419" y="158425"/>
        <a:ext cx="5188692" cy="358962"/>
      </dsp:txXfrm>
    </dsp:sp>
    <dsp:sp modelId="{16F86E7C-5DA9-40C6-96B9-D2ED8CF94DC6}">
      <dsp:nvSpPr>
        <dsp:cNvPr id="0" name=""/>
        <dsp:cNvSpPr/>
      </dsp:nvSpPr>
      <dsp:spPr>
        <a:xfrm>
          <a:off x="0" y="565606"/>
          <a:ext cx="5227530" cy="397800"/>
        </a:xfrm>
        <a:prstGeom prst="round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b="1" kern="1200" dirty="0"/>
            <a:t>Child Protection Conferences </a:t>
          </a:r>
          <a:r>
            <a:rPr lang="en-GB" sz="1000" kern="1200" dirty="0"/>
            <a:t>– Statutory meetings to share information and develop plans to safeguard children and promote their welfare.</a:t>
          </a:r>
        </a:p>
      </dsp:txBody>
      <dsp:txXfrm>
        <a:off x="19419" y="585025"/>
        <a:ext cx="5188692" cy="358962"/>
      </dsp:txXfrm>
    </dsp:sp>
    <dsp:sp modelId="{58EF307A-813E-47B8-BD7C-F9D92AB827C4}">
      <dsp:nvSpPr>
        <dsp:cNvPr id="0" name=""/>
        <dsp:cNvSpPr/>
      </dsp:nvSpPr>
      <dsp:spPr>
        <a:xfrm>
          <a:off x="0" y="992206"/>
          <a:ext cx="5227530" cy="397800"/>
        </a:xfrm>
        <a:prstGeom prst="round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b="1" kern="1200" dirty="0"/>
            <a:t>CSPR</a:t>
          </a:r>
          <a:r>
            <a:rPr lang="en-GB" sz="1000" kern="1200" dirty="0"/>
            <a:t> – Child Safeguarding Practice Review: A review conducted when a child dies or is seriously harmed, and abuse or neglect is suspected.</a:t>
          </a:r>
        </a:p>
      </dsp:txBody>
      <dsp:txXfrm>
        <a:off x="19419" y="1011625"/>
        <a:ext cx="5188692" cy="358962"/>
      </dsp:txXfrm>
    </dsp:sp>
    <dsp:sp modelId="{912F6D48-0FB5-4FC3-B3A5-636843CC4B74}">
      <dsp:nvSpPr>
        <dsp:cNvPr id="0" name=""/>
        <dsp:cNvSpPr/>
      </dsp:nvSpPr>
      <dsp:spPr>
        <a:xfrm>
          <a:off x="0" y="1418806"/>
          <a:ext cx="5227530" cy="397800"/>
        </a:xfrm>
        <a:prstGeom prst="round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b="1" kern="1200" dirty="0"/>
            <a:t>DHR</a:t>
          </a:r>
          <a:r>
            <a:rPr lang="en-GB" sz="1000" kern="1200" dirty="0"/>
            <a:t> – Domestic Homicide Review: A multi-agency review following a domestic homicide to identify lessons and improve responses.</a:t>
          </a:r>
        </a:p>
      </dsp:txBody>
      <dsp:txXfrm>
        <a:off x="19419" y="1438225"/>
        <a:ext cx="5188692" cy="358962"/>
      </dsp:txXfrm>
    </dsp:sp>
    <dsp:sp modelId="{4CC31B64-A4C4-4608-BB38-23B6CB2E30C5}">
      <dsp:nvSpPr>
        <dsp:cNvPr id="0" name=""/>
        <dsp:cNvSpPr/>
      </dsp:nvSpPr>
      <dsp:spPr>
        <a:xfrm>
          <a:off x="0" y="1845406"/>
          <a:ext cx="5227530" cy="397800"/>
        </a:xfrm>
        <a:prstGeom prst="round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b="1" kern="1200" dirty="0"/>
            <a:t>DoLS </a:t>
          </a:r>
          <a:r>
            <a:rPr lang="en-GB" sz="1000" kern="1200" dirty="0"/>
            <a:t>– Deprivation of Liberty Safeguards: Legal safeguards for individuals who lack capacity and are deprived of their liberty in care settings.</a:t>
          </a:r>
        </a:p>
      </dsp:txBody>
      <dsp:txXfrm>
        <a:off x="19419" y="1864825"/>
        <a:ext cx="5188692" cy="358962"/>
      </dsp:txXfrm>
    </dsp:sp>
    <dsp:sp modelId="{252F0C88-6162-42C4-8D43-B055859E17BF}">
      <dsp:nvSpPr>
        <dsp:cNvPr id="0" name=""/>
        <dsp:cNvSpPr/>
      </dsp:nvSpPr>
      <dsp:spPr>
        <a:xfrm>
          <a:off x="0" y="2272006"/>
          <a:ext cx="5227530" cy="397800"/>
        </a:xfrm>
        <a:prstGeom prst="round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b="1" kern="1200" dirty="0"/>
            <a:t>DVA</a:t>
          </a:r>
          <a:r>
            <a:rPr lang="en-GB" sz="1000" kern="1200" dirty="0"/>
            <a:t> – Domestic Violence &amp; Abuse: Any incident of controlling, coercive, threatening behaviour, violence or abuse between intimate partners or family members.</a:t>
          </a:r>
        </a:p>
      </dsp:txBody>
      <dsp:txXfrm>
        <a:off x="19419" y="2291425"/>
        <a:ext cx="5188692" cy="358962"/>
      </dsp:txXfrm>
    </dsp:sp>
    <dsp:sp modelId="{4CD3FE3C-2C0F-4C41-AFFE-5F943EEB1A63}">
      <dsp:nvSpPr>
        <dsp:cNvPr id="0" name=""/>
        <dsp:cNvSpPr/>
      </dsp:nvSpPr>
      <dsp:spPr>
        <a:xfrm>
          <a:off x="0" y="2698606"/>
          <a:ext cx="5227530" cy="397800"/>
        </a:xfrm>
        <a:prstGeom prst="round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b="1" kern="1200" dirty="0"/>
            <a:t>EPR</a:t>
          </a:r>
          <a:r>
            <a:rPr lang="en-GB" sz="1000" kern="1200" dirty="0"/>
            <a:t> – Electronic Patient Records: Digital systems used to store and manage patient health information.</a:t>
          </a:r>
        </a:p>
      </dsp:txBody>
      <dsp:txXfrm>
        <a:off x="19419" y="2718025"/>
        <a:ext cx="5188692" cy="358962"/>
      </dsp:txXfrm>
    </dsp:sp>
    <dsp:sp modelId="{2E2667B3-94D5-401F-BC50-A3A98A5D8C22}">
      <dsp:nvSpPr>
        <dsp:cNvPr id="0" name=""/>
        <dsp:cNvSpPr/>
      </dsp:nvSpPr>
      <dsp:spPr>
        <a:xfrm>
          <a:off x="0" y="3125206"/>
          <a:ext cx="5227530" cy="397800"/>
        </a:xfrm>
        <a:prstGeom prst="round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b="1" kern="1200" dirty="0"/>
            <a:t>GM </a:t>
          </a:r>
          <a:r>
            <a:rPr lang="en-GB" sz="1000" kern="1200" dirty="0"/>
            <a:t>– Greater Manchester: The geographical area covered by NHS Greater Manchester Integrated Care System.</a:t>
          </a:r>
        </a:p>
      </dsp:txBody>
      <dsp:txXfrm>
        <a:off x="19419" y="3144625"/>
        <a:ext cx="5188692" cy="358962"/>
      </dsp:txXfrm>
    </dsp:sp>
    <dsp:sp modelId="{381EF3E0-F233-468F-B5AF-16D1ACB7D48E}">
      <dsp:nvSpPr>
        <dsp:cNvPr id="0" name=""/>
        <dsp:cNvSpPr/>
      </dsp:nvSpPr>
      <dsp:spPr>
        <a:xfrm>
          <a:off x="0" y="3551806"/>
          <a:ext cx="5227530" cy="397800"/>
        </a:xfrm>
        <a:prstGeom prst="round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b="1" kern="1200" dirty="0"/>
            <a:t>IDVA</a:t>
          </a:r>
          <a:r>
            <a:rPr lang="en-GB" sz="1000" kern="1200" dirty="0"/>
            <a:t> – Independent Domestic Violence Advocate: A specialist professional who supports victims of domestic abuse to access services and safety planning.</a:t>
          </a:r>
        </a:p>
      </dsp:txBody>
      <dsp:txXfrm>
        <a:off x="19419" y="3571225"/>
        <a:ext cx="5188692" cy="358962"/>
      </dsp:txXfrm>
    </dsp:sp>
    <dsp:sp modelId="{7AFB1087-7CC4-48A3-BABC-5ADB26DEA57F}">
      <dsp:nvSpPr>
        <dsp:cNvPr id="0" name=""/>
        <dsp:cNvSpPr/>
      </dsp:nvSpPr>
      <dsp:spPr>
        <a:xfrm>
          <a:off x="0" y="3978406"/>
          <a:ext cx="5227530" cy="397800"/>
        </a:xfrm>
        <a:prstGeom prst="round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b="1" kern="1200" dirty="0"/>
            <a:t>ICP</a:t>
          </a:r>
          <a:r>
            <a:rPr lang="en-GB" sz="1000" kern="1200" dirty="0"/>
            <a:t> – Integrated Care Partnership: A collaboration of health and care organisations working together to improve population health.</a:t>
          </a:r>
        </a:p>
      </dsp:txBody>
      <dsp:txXfrm>
        <a:off x="19419" y="3997825"/>
        <a:ext cx="5188692" cy="358962"/>
      </dsp:txXfrm>
    </dsp:sp>
    <dsp:sp modelId="{71AFD7BA-35DF-41CB-B0B3-8166229DE252}">
      <dsp:nvSpPr>
        <dsp:cNvPr id="0" name=""/>
        <dsp:cNvSpPr/>
      </dsp:nvSpPr>
      <dsp:spPr>
        <a:xfrm>
          <a:off x="0" y="4405006"/>
          <a:ext cx="5227530" cy="397800"/>
        </a:xfrm>
        <a:prstGeom prst="round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b="1" kern="1200" dirty="0"/>
            <a:t>IRIS</a:t>
          </a:r>
          <a:r>
            <a:rPr lang="en-GB" sz="1000" kern="1200" dirty="0"/>
            <a:t> – Identification and Referral to Improve Safety: A programme supporting primary care to identify and refer victims of domestic abuse.</a:t>
          </a:r>
        </a:p>
      </dsp:txBody>
      <dsp:txXfrm>
        <a:off x="19419" y="4424425"/>
        <a:ext cx="5188692" cy="358962"/>
      </dsp:txXfrm>
    </dsp:sp>
    <dsp:sp modelId="{302A6163-7AF1-4536-BB85-0B4C7BC33193}">
      <dsp:nvSpPr>
        <dsp:cNvPr id="0" name=""/>
        <dsp:cNvSpPr/>
      </dsp:nvSpPr>
      <dsp:spPr>
        <a:xfrm>
          <a:off x="0" y="4831606"/>
          <a:ext cx="5227530" cy="397800"/>
        </a:xfrm>
        <a:prstGeom prst="round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Font typeface="Arial" panose="020B0604020202020204" pitchFamily="34" charset="0"/>
            <a:buNone/>
          </a:pPr>
          <a:r>
            <a:rPr lang="en-GB" sz="1000" b="1" i="0" kern="1200" dirty="0"/>
            <a:t>LD</a:t>
          </a:r>
          <a:r>
            <a:rPr lang="en-GB" sz="1000" b="0" i="0" kern="1200" dirty="0"/>
            <a:t> – </a:t>
          </a:r>
          <a:r>
            <a:rPr lang="en-GB" sz="1000" b="0" i="1" kern="1200" dirty="0"/>
            <a:t>Learning Disability</a:t>
          </a:r>
          <a:r>
            <a:rPr lang="en-GB" sz="1000" b="0" i="0" kern="1200" dirty="0"/>
            <a:t>: A reduced intellectual ability and difficulty with everyday activities.</a:t>
          </a:r>
          <a:endParaRPr lang="en-GB" sz="1000" kern="1200" dirty="0"/>
        </a:p>
      </dsp:txBody>
      <dsp:txXfrm>
        <a:off x="19419" y="4851025"/>
        <a:ext cx="5188692" cy="3589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8CB09-7F67-461C-82F2-F5F7D385CD63}">
      <dsp:nvSpPr>
        <dsp:cNvPr id="0" name=""/>
        <dsp:cNvSpPr/>
      </dsp:nvSpPr>
      <dsp:spPr>
        <a:xfrm>
          <a:off x="0" y="210291"/>
          <a:ext cx="5972291" cy="397800"/>
        </a:xfrm>
        <a:prstGeom prst="round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Font typeface="Arial" panose="020B0604020202020204" pitchFamily="34" charset="0"/>
            <a:buNone/>
          </a:pPr>
          <a:r>
            <a:rPr lang="en-GB" sz="1000" b="1" i="0" kern="1200" dirty="0"/>
            <a:t>LeDeR</a:t>
          </a:r>
          <a:r>
            <a:rPr lang="en-GB" sz="1000" b="0" i="0" kern="1200" dirty="0"/>
            <a:t> – </a:t>
          </a:r>
          <a:r>
            <a:rPr lang="en-GB" sz="1000" b="0" i="1" kern="1200" dirty="0"/>
            <a:t>Learning Disability Death Reviews</a:t>
          </a:r>
          <a:r>
            <a:rPr lang="en-GB" sz="1000" b="0" i="0" kern="1200" dirty="0"/>
            <a:t>: Reviews of deaths of people with learning disabilities to identify improvements in care.</a:t>
          </a:r>
        </a:p>
      </dsp:txBody>
      <dsp:txXfrm>
        <a:off x="19419" y="229710"/>
        <a:ext cx="5933453" cy="358962"/>
      </dsp:txXfrm>
    </dsp:sp>
    <dsp:sp modelId="{AF96DAF8-3F5C-4E67-B7E9-A676E80B99D5}">
      <dsp:nvSpPr>
        <dsp:cNvPr id="0" name=""/>
        <dsp:cNvSpPr/>
      </dsp:nvSpPr>
      <dsp:spPr>
        <a:xfrm>
          <a:off x="0" y="636891"/>
          <a:ext cx="5972291" cy="397800"/>
        </a:xfrm>
        <a:prstGeom prst="round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Font typeface="Arial" panose="020B0604020202020204" pitchFamily="34" charset="0"/>
            <a:buNone/>
          </a:pPr>
          <a:r>
            <a:rPr lang="en-GB" sz="1000" b="1" i="0" kern="1200" dirty="0"/>
            <a:t>Looked After Children</a:t>
          </a:r>
          <a:r>
            <a:rPr lang="en-GB" sz="1000" b="0" i="0" kern="1200" dirty="0"/>
            <a:t> – Children in the care of the local authority.</a:t>
          </a:r>
        </a:p>
      </dsp:txBody>
      <dsp:txXfrm>
        <a:off x="19419" y="656310"/>
        <a:ext cx="5933453" cy="358962"/>
      </dsp:txXfrm>
    </dsp:sp>
    <dsp:sp modelId="{D525033A-BC17-4C57-BF60-98B57E278031}">
      <dsp:nvSpPr>
        <dsp:cNvPr id="0" name=""/>
        <dsp:cNvSpPr/>
      </dsp:nvSpPr>
      <dsp:spPr>
        <a:xfrm>
          <a:off x="0" y="1063491"/>
          <a:ext cx="5972291" cy="397800"/>
        </a:xfrm>
        <a:prstGeom prst="round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Font typeface="Arial" panose="020B0604020202020204" pitchFamily="34" charset="0"/>
            <a:buNone/>
          </a:pPr>
          <a:r>
            <a:rPr lang="en-GB" sz="1000" b="1" i="0" kern="1200" dirty="0"/>
            <a:t>LPS</a:t>
          </a:r>
          <a:r>
            <a:rPr lang="en-GB" sz="1000" b="0" i="0" kern="1200" dirty="0"/>
            <a:t> – </a:t>
          </a:r>
          <a:r>
            <a:rPr lang="en-GB" sz="1000" b="0" i="1" kern="1200" dirty="0"/>
            <a:t>Liberty Protection Safeguards</a:t>
          </a:r>
          <a:r>
            <a:rPr lang="en-GB" sz="1000" b="0" i="0" kern="1200" dirty="0"/>
            <a:t>: A new legal framework replacing DoLS to protect individuals deprived of liberty.</a:t>
          </a:r>
        </a:p>
      </dsp:txBody>
      <dsp:txXfrm>
        <a:off x="19419" y="1082910"/>
        <a:ext cx="5933453" cy="358962"/>
      </dsp:txXfrm>
    </dsp:sp>
    <dsp:sp modelId="{F0FCD5A1-207B-4E31-B592-A9008AFA11B6}">
      <dsp:nvSpPr>
        <dsp:cNvPr id="0" name=""/>
        <dsp:cNvSpPr/>
      </dsp:nvSpPr>
      <dsp:spPr>
        <a:xfrm>
          <a:off x="0" y="1490091"/>
          <a:ext cx="5972291" cy="397800"/>
        </a:xfrm>
        <a:prstGeom prst="round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Font typeface="Arial" panose="020B0604020202020204" pitchFamily="34" charset="0"/>
            <a:buNone/>
          </a:pPr>
          <a:r>
            <a:rPr lang="en-GB" sz="1000" b="1" i="0" kern="1200" dirty="0"/>
            <a:t>MARAC</a:t>
          </a:r>
          <a:r>
            <a:rPr lang="en-GB" sz="1000" b="0" i="0" kern="1200" dirty="0"/>
            <a:t> – </a:t>
          </a:r>
          <a:r>
            <a:rPr lang="en-GB" sz="1000" b="0" i="1" kern="1200" dirty="0"/>
            <a:t>Multi-Agency Risk Assessment Conference</a:t>
          </a:r>
          <a:r>
            <a:rPr lang="en-GB" sz="1000" b="0" i="0" kern="1200" dirty="0"/>
            <a:t>: A meeting where agencies share information to safeguard high-risk domestic abuse victims.</a:t>
          </a:r>
        </a:p>
      </dsp:txBody>
      <dsp:txXfrm>
        <a:off x="19419" y="1509510"/>
        <a:ext cx="5933453" cy="358962"/>
      </dsp:txXfrm>
    </dsp:sp>
    <dsp:sp modelId="{2DAE5C06-309C-4CC4-837C-870875D47183}">
      <dsp:nvSpPr>
        <dsp:cNvPr id="0" name=""/>
        <dsp:cNvSpPr/>
      </dsp:nvSpPr>
      <dsp:spPr>
        <a:xfrm>
          <a:off x="0" y="1916691"/>
          <a:ext cx="5972291" cy="397800"/>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Font typeface="Arial" panose="020B0604020202020204" pitchFamily="34" charset="0"/>
            <a:buNone/>
          </a:pPr>
          <a:r>
            <a:rPr lang="en-GB" sz="1000" b="1" i="0" kern="1200" dirty="0"/>
            <a:t>MCA</a:t>
          </a:r>
          <a:r>
            <a:rPr lang="en-GB" sz="1000" b="0" i="0" kern="1200" dirty="0"/>
            <a:t> – </a:t>
          </a:r>
          <a:r>
            <a:rPr lang="en-GB" sz="1000" b="0" i="1" kern="1200" dirty="0"/>
            <a:t>Mental Capacity Act</a:t>
          </a:r>
          <a:r>
            <a:rPr lang="en-GB" sz="1000" b="0" i="0" kern="1200" dirty="0"/>
            <a:t>: Legislation that protects and empowers individuals who may lack the capacity to make decisions.</a:t>
          </a:r>
        </a:p>
      </dsp:txBody>
      <dsp:txXfrm>
        <a:off x="19419" y="1936110"/>
        <a:ext cx="5933453" cy="358962"/>
      </dsp:txXfrm>
    </dsp:sp>
    <dsp:sp modelId="{192B156E-A1BD-4165-BB23-22CF6552604F}">
      <dsp:nvSpPr>
        <dsp:cNvPr id="0" name=""/>
        <dsp:cNvSpPr/>
      </dsp:nvSpPr>
      <dsp:spPr>
        <a:xfrm>
          <a:off x="0" y="2343291"/>
          <a:ext cx="5972291" cy="397800"/>
        </a:xfrm>
        <a:prstGeom prst="round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Font typeface="Arial" panose="020B0604020202020204" pitchFamily="34" charset="0"/>
            <a:buNone/>
          </a:pPr>
          <a:r>
            <a:rPr lang="en-GB" sz="1000" b="1" i="0" kern="1200" dirty="0"/>
            <a:t>NHS GM ICB</a:t>
          </a:r>
          <a:r>
            <a:rPr lang="en-GB" sz="1000" b="0" i="0" kern="1200" dirty="0"/>
            <a:t> – </a:t>
          </a:r>
          <a:r>
            <a:rPr lang="en-GB" sz="1000" b="0" i="1" kern="1200" dirty="0"/>
            <a:t>NHS Greater Manchester Integrated Care Board</a:t>
          </a:r>
          <a:r>
            <a:rPr lang="en-GB" sz="1000" b="0" i="0" kern="1200" dirty="0"/>
            <a:t>: The statutory body responsible for planning and funding health services in Greater Manchester.</a:t>
          </a:r>
        </a:p>
      </dsp:txBody>
      <dsp:txXfrm>
        <a:off x="19419" y="2362710"/>
        <a:ext cx="5933453" cy="358962"/>
      </dsp:txXfrm>
    </dsp:sp>
    <dsp:sp modelId="{C6277AF7-4379-4076-B035-4366CDAB6FF9}">
      <dsp:nvSpPr>
        <dsp:cNvPr id="0" name=""/>
        <dsp:cNvSpPr/>
      </dsp:nvSpPr>
      <dsp:spPr>
        <a:xfrm>
          <a:off x="0" y="2769891"/>
          <a:ext cx="5972291" cy="397800"/>
        </a:xfrm>
        <a:prstGeom prst="round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Font typeface="Arial" panose="020B0604020202020204" pitchFamily="34" charset="0"/>
            <a:buNone/>
          </a:pPr>
          <a:r>
            <a:rPr lang="en-GB" sz="1000" b="1" i="0" kern="1200" dirty="0"/>
            <a:t>NHSE</a:t>
          </a:r>
          <a:r>
            <a:rPr lang="en-GB" sz="1000" b="0" i="0" kern="1200" dirty="0"/>
            <a:t> – </a:t>
          </a:r>
          <a:r>
            <a:rPr lang="en-GB" sz="1000" b="0" i="1" kern="1200" dirty="0"/>
            <a:t>NHS England</a:t>
          </a:r>
          <a:r>
            <a:rPr lang="en-GB" sz="1000" b="0" i="0" kern="1200" dirty="0"/>
            <a:t>: The national body overseeing the NHS in England.</a:t>
          </a:r>
        </a:p>
      </dsp:txBody>
      <dsp:txXfrm>
        <a:off x="19419" y="2789310"/>
        <a:ext cx="5933453" cy="358962"/>
      </dsp:txXfrm>
    </dsp:sp>
    <dsp:sp modelId="{FC2B49D7-ABDA-4363-8AB2-832B20ABD634}">
      <dsp:nvSpPr>
        <dsp:cNvPr id="0" name=""/>
        <dsp:cNvSpPr/>
      </dsp:nvSpPr>
      <dsp:spPr>
        <a:xfrm>
          <a:off x="0" y="3196491"/>
          <a:ext cx="5972291" cy="397800"/>
        </a:xfrm>
        <a:prstGeom prst="round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Font typeface="Arial" panose="020B0604020202020204" pitchFamily="34" charset="0"/>
            <a:buNone/>
          </a:pPr>
          <a:r>
            <a:rPr lang="en-GB" sz="1000" b="1" i="0" kern="1200" dirty="0"/>
            <a:t>RR</a:t>
          </a:r>
          <a:r>
            <a:rPr lang="en-GB" sz="1000" b="0" i="0" kern="1200" dirty="0"/>
            <a:t> – </a:t>
          </a:r>
          <a:r>
            <a:rPr lang="en-GB" sz="1000" b="0" i="1" kern="1200" dirty="0"/>
            <a:t>Rapid Review</a:t>
          </a:r>
          <a:r>
            <a:rPr lang="en-GB" sz="1000" b="0" i="0" kern="1200" dirty="0"/>
            <a:t>: A short, focused review to determine whether a full safeguarding review is required.</a:t>
          </a:r>
        </a:p>
      </dsp:txBody>
      <dsp:txXfrm>
        <a:off x="19419" y="3215910"/>
        <a:ext cx="5933453" cy="358962"/>
      </dsp:txXfrm>
    </dsp:sp>
    <dsp:sp modelId="{6251B96D-67B3-4F51-A0EA-BA5A8B7AA288}">
      <dsp:nvSpPr>
        <dsp:cNvPr id="0" name=""/>
        <dsp:cNvSpPr/>
      </dsp:nvSpPr>
      <dsp:spPr>
        <a:xfrm>
          <a:off x="0" y="3623091"/>
          <a:ext cx="5972291" cy="397800"/>
        </a:xfrm>
        <a:prstGeom prst="round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Font typeface="Arial" panose="020B0604020202020204" pitchFamily="34" charset="0"/>
            <a:buNone/>
          </a:pPr>
          <a:r>
            <a:rPr lang="en-GB" sz="1000" b="1" i="0" kern="1200" dirty="0"/>
            <a:t>SAB</a:t>
          </a:r>
          <a:r>
            <a:rPr lang="en-GB" sz="1000" b="0" i="0" kern="1200" dirty="0"/>
            <a:t> – </a:t>
          </a:r>
          <a:r>
            <a:rPr lang="en-GB" sz="1000" b="0" i="1" kern="1200" dirty="0"/>
            <a:t>Safeguarding Adult Board</a:t>
          </a:r>
          <a:r>
            <a:rPr lang="en-GB" sz="1000" b="0" i="0" kern="1200" dirty="0"/>
            <a:t>: A statutory body that oversees safeguarding arrangements for adults at risk.</a:t>
          </a:r>
        </a:p>
      </dsp:txBody>
      <dsp:txXfrm>
        <a:off x="19419" y="3642510"/>
        <a:ext cx="5933453" cy="358962"/>
      </dsp:txXfrm>
    </dsp:sp>
    <dsp:sp modelId="{599A7715-5EAB-4B60-A311-8650C13545D1}">
      <dsp:nvSpPr>
        <dsp:cNvPr id="0" name=""/>
        <dsp:cNvSpPr/>
      </dsp:nvSpPr>
      <dsp:spPr>
        <a:xfrm>
          <a:off x="0" y="4049691"/>
          <a:ext cx="5972291" cy="397800"/>
        </a:xfrm>
        <a:prstGeom prst="round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Font typeface="Arial" panose="020B0604020202020204" pitchFamily="34" charset="0"/>
            <a:buNone/>
          </a:pPr>
          <a:r>
            <a:rPr lang="en-GB" sz="1000" b="1" i="0" kern="1200" dirty="0"/>
            <a:t>SAR</a:t>
          </a:r>
          <a:r>
            <a:rPr lang="en-GB" sz="1000" b="0" i="0" kern="1200" dirty="0"/>
            <a:t> – </a:t>
          </a:r>
          <a:r>
            <a:rPr lang="en-GB" sz="1000" b="0" i="1" kern="1200" dirty="0"/>
            <a:t>Safeguarding Adult Review</a:t>
          </a:r>
          <a:r>
            <a:rPr lang="en-GB" sz="1000" b="0" i="0" kern="1200" dirty="0"/>
            <a:t>: A review conducted when an adult with care and support needs dies or is seriously harmed due to abuse or neglect.</a:t>
          </a:r>
        </a:p>
      </dsp:txBody>
      <dsp:txXfrm>
        <a:off x="19419" y="4069110"/>
        <a:ext cx="5933453" cy="358962"/>
      </dsp:txXfrm>
    </dsp:sp>
    <dsp:sp modelId="{C1A8CEDE-CEE7-43DF-B255-67200D6A3A9C}">
      <dsp:nvSpPr>
        <dsp:cNvPr id="0" name=""/>
        <dsp:cNvSpPr/>
      </dsp:nvSpPr>
      <dsp:spPr>
        <a:xfrm>
          <a:off x="0" y="4476291"/>
          <a:ext cx="5972291" cy="397800"/>
        </a:xfrm>
        <a:prstGeom prst="round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Font typeface="Arial" panose="020B0604020202020204" pitchFamily="34" charset="0"/>
            <a:buNone/>
          </a:pPr>
          <a:r>
            <a:rPr lang="en-GB" sz="1000" b="1" i="0" kern="1200" dirty="0"/>
            <a:t>SCP</a:t>
          </a:r>
          <a:r>
            <a:rPr lang="en-GB" sz="1000" b="0" i="0" kern="1200" dirty="0"/>
            <a:t> – </a:t>
          </a:r>
          <a:r>
            <a:rPr lang="en-GB" sz="1000" b="0" i="1" kern="1200" dirty="0"/>
            <a:t>Safeguarding Children’s Partnership</a:t>
          </a:r>
          <a:r>
            <a:rPr lang="en-GB" sz="1000" b="0" i="0" kern="1200" dirty="0"/>
            <a:t>: A statutory partnership responsible for safeguarding and promoting the welfare of children.</a:t>
          </a:r>
        </a:p>
      </dsp:txBody>
      <dsp:txXfrm>
        <a:off x="19419" y="4495710"/>
        <a:ext cx="5933453" cy="358962"/>
      </dsp:txXfrm>
    </dsp:sp>
    <dsp:sp modelId="{EF131CED-E6CA-4E54-B72D-CD75F76FE040}">
      <dsp:nvSpPr>
        <dsp:cNvPr id="0" name=""/>
        <dsp:cNvSpPr/>
      </dsp:nvSpPr>
      <dsp:spPr>
        <a:xfrm>
          <a:off x="0" y="4902891"/>
          <a:ext cx="5972291" cy="397800"/>
        </a:xfrm>
        <a:prstGeom prst="round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Font typeface="Arial" panose="020B0604020202020204" pitchFamily="34" charset="0"/>
            <a:buNone/>
          </a:pPr>
          <a:r>
            <a:rPr lang="en-GB" sz="1000" b="1" i="0" kern="1200" dirty="0"/>
            <a:t>Trauma Informed Care/Practice</a:t>
          </a:r>
          <a:r>
            <a:rPr lang="en-GB" sz="1000" b="0" i="0" kern="1200" dirty="0"/>
            <a:t> – An approach that recognises the impact of trauma on individuals’ behaviour and decision-making.</a:t>
          </a:r>
        </a:p>
      </dsp:txBody>
      <dsp:txXfrm>
        <a:off x="19419" y="4922310"/>
        <a:ext cx="5933453" cy="35896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1D16C4-788B-4679-9A95-CCD25B10494F}" type="datetimeFigureOut">
              <a:rPr lang="en-GB" smtClean="0"/>
              <a:t>22/09/2025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893C2A-7978-441B-ADAD-E61715961FFC}" type="slidenum">
              <a:rPr lang="en-GB" smtClean="0"/>
              <a:t>‹#›</a:t>
            </a:fld>
            <a:endParaRPr lang="en-GB" dirty="0"/>
          </a:p>
        </p:txBody>
      </p:sp>
    </p:spTree>
    <p:extLst>
      <p:ext uri="{BB962C8B-B14F-4D97-AF65-F5344CB8AC3E}">
        <p14:creationId xmlns:p14="http://schemas.microsoft.com/office/powerpoint/2010/main" val="2949739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893C2A-7978-441B-ADAD-E61715961FFC}" type="slidenum">
              <a:rPr lang="en-GB" smtClean="0"/>
              <a:t>4</a:t>
            </a:fld>
            <a:endParaRPr lang="en-GB" dirty="0"/>
          </a:p>
        </p:txBody>
      </p:sp>
    </p:spTree>
    <p:extLst>
      <p:ext uri="{BB962C8B-B14F-4D97-AF65-F5344CB8AC3E}">
        <p14:creationId xmlns:p14="http://schemas.microsoft.com/office/powerpoint/2010/main" val="966412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893C2A-7978-441B-ADAD-E61715961FFC}" type="slidenum">
              <a:rPr lang="en-GB" smtClean="0"/>
              <a:t>5</a:t>
            </a:fld>
            <a:endParaRPr lang="en-GB" dirty="0"/>
          </a:p>
        </p:txBody>
      </p:sp>
    </p:spTree>
    <p:extLst>
      <p:ext uri="{BB962C8B-B14F-4D97-AF65-F5344CB8AC3E}">
        <p14:creationId xmlns:p14="http://schemas.microsoft.com/office/powerpoint/2010/main" val="2794483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893C2A-7978-441B-ADAD-E61715961FFC}" type="slidenum">
              <a:rPr lang="en-GB" smtClean="0"/>
              <a:t>7</a:t>
            </a:fld>
            <a:endParaRPr lang="en-GB" dirty="0"/>
          </a:p>
        </p:txBody>
      </p:sp>
    </p:spTree>
    <p:extLst>
      <p:ext uri="{BB962C8B-B14F-4D97-AF65-F5344CB8AC3E}">
        <p14:creationId xmlns:p14="http://schemas.microsoft.com/office/powerpoint/2010/main" val="1760265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893C2A-7978-441B-ADAD-E61715961FFC}" type="slidenum">
              <a:rPr lang="en-GB" smtClean="0"/>
              <a:t>9</a:t>
            </a:fld>
            <a:endParaRPr lang="en-GB" dirty="0"/>
          </a:p>
        </p:txBody>
      </p:sp>
    </p:spTree>
    <p:extLst>
      <p:ext uri="{BB962C8B-B14F-4D97-AF65-F5344CB8AC3E}">
        <p14:creationId xmlns:p14="http://schemas.microsoft.com/office/powerpoint/2010/main" val="946901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893C2A-7978-441B-ADAD-E61715961FFC}" type="slidenum">
              <a:rPr lang="en-GB" smtClean="0"/>
              <a:t>11</a:t>
            </a:fld>
            <a:endParaRPr lang="en-GB" dirty="0"/>
          </a:p>
        </p:txBody>
      </p:sp>
    </p:spTree>
    <p:extLst>
      <p:ext uri="{BB962C8B-B14F-4D97-AF65-F5344CB8AC3E}">
        <p14:creationId xmlns:p14="http://schemas.microsoft.com/office/powerpoint/2010/main" val="2981458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893C2A-7978-441B-ADAD-E61715961FFC}" type="slidenum">
              <a:rPr lang="en-GB" smtClean="0"/>
              <a:t>12</a:t>
            </a:fld>
            <a:endParaRPr lang="en-GB" dirty="0"/>
          </a:p>
        </p:txBody>
      </p:sp>
    </p:spTree>
    <p:extLst>
      <p:ext uri="{BB962C8B-B14F-4D97-AF65-F5344CB8AC3E}">
        <p14:creationId xmlns:p14="http://schemas.microsoft.com/office/powerpoint/2010/main" val="2716211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893C2A-7978-441B-ADAD-E61715961FFC}" type="slidenum">
              <a:rPr lang="en-GB" smtClean="0"/>
              <a:t>14</a:t>
            </a:fld>
            <a:endParaRPr lang="en-GB" dirty="0"/>
          </a:p>
        </p:txBody>
      </p:sp>
    </p:spTree>
    <p:extLst>
      <p:ext uri="{BB962C8B-B14F-4D97-AF65-F5344CB8AC3E}">
        <p14:creationId xmlns:p14="http://schemas.microsoft.com/office/powerpoint/2010/main" val="4107906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893C2A-7978-441B-ADAD-E61715961FFC}" type="slidenum">
              <a:rPr lang="en-GB" smtClean="0"/>
              <a:t>20</a:t>
            </a:fld>
            <a:endParaRPr lang="en-GB" dirty="0"/>
          </a:p>
        </p:txBody>
      </p:sp>
    </p:spTree>
    <p:extLst>
      <p:ext uri="{BB962C8B-B14F-4D97-AF65-F5344CB8AC3E}">
        <p14:creationId xmlns:p14="http://schemas.microsoft.com/office/powerpoint/2010/main" val="10737405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2C50080-2430-D040-AA97-5F3B18420EE6}"/>
              </a:ext>
            </a:extLst>
          </p:cNvPr>
          <p:cNvSpPr>
            <a:spLocks noGrp="1"/>
          </p:cNvSpPr>
          <p:nvPr>
            <p:ph type="subTitle" idx="1" hasCustomPrompt="1"/>
          </p:nvPr>
        </p:nvSpPr>
        <p:spPr>
          <a:xfrm>
            <a:off x="7837713" y="5852160"/>
            <a:ext cx="3810948" cy="1005840"/>
          </a:xfrm>
          <a:prstGeom prst="rect">
            <a:avLst/>
          </a:prstGeom>
        </p:spPr>
        <p:txBody>
          <a:bodyPr>
            <a:normAutofit/>
          </a:bodyPr>
          <a:lstStyle>
            <a:lvl1pPr marL="0" indent="0" algn="r">
              <a:buNone/>
              <a:defRPr sz="1600" b="0">
                <a:solidFill>
                  <a:srgbClr val="42556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by: John Smith</a:t>
            </a:r>
            <a:br>
              <a:rPr lang="en-US"/>
            </a:br>
            <a:r>
              <a:rPr lang="en-US"/>
              <a:t>Date to go here</a:t>
            </a:r>
          </a:p>
        </p:txBody>
      </p:sp>
      <p:sp>
        <p:nvSpPr>
          <p:cNvPr id="4" name="Title 1">
            <a:extLst>
              <a:ext uri="{FF2B5EF4-FFF2-40B4-BE49-F238E27FC236}">
                <a16:creationId xmlns:a16="http://schemas.microsoft.com/office/drawing/2014/main" id="{0065C174-ED0C-A44F-851C-56713AD9161A}"/>
              </a:ext>
            </a:extLst>
          </p:cNvPr>
          <p:cNvSpPr>
            <a:spLocks noGrp="1"/>
          </p:cNvSpPr>
          <p:nvPr>
            <p:ph type="ctrTitle" hasCustomPrompt="1"/>
          </p:nvPr>
        </p:nvSpPr>
        <p:spPr>
          <a:xfrm>
            <a:off x="714103" y="3030583"/>
            <a:ext cx="10834894" cy="1250086"/>
          </a:xfrm>
          <a:prstGeom prst="rect">
            <a:avLst/>
          </a:prstGeom>
        </p:spPr>
        <p:txBody>
          <a:bodyPr anchor="b">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a:t>Presentation title to go in here</a:t>
            </a:r>
          </a:p>
        </p:txBody>
      </p:sp>
    </p:spTree>
    <p:extLst>
      <p:ext uri="{BB962C8B-B14F-4D97-AF65-F5344CB8AC3E}">
        <p14:creationId xmlns:p14="http://schemas.microsoft.com/office/powerpoint/2010/main" val="3074527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5A41D-DD23-4646-B622-9F5EA781F1F2}"/>
              </a:ext>
            </a:extLst>
          </p:cNvPr>
          <p:cNvSpPr>
            <a:spLocks noGrp="1"/>
          </p:cNvSpPr>
          <p:nvPr>
            <p:ph type="title"/>
          </p:nvPr>
        </p:nvSpPr>
        <p:spPr>
          <a:xfrm>
            <a:off x="258417" y="365126"/>
            <a:ext cx="9889435" cy="890798"/>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9C2245-1024-413E-9EF5-12B96FF746DC}"/>
              </a:ext>
            </a:extLst>
          </p:cNvPr>
          <p:cNvSpPr>
            <a:spLocks noGrp="1"/>
          </p:cNvSpPr>
          <p:nvPr>
            <p:ph idx="1"/>
          </p:nvPr>
        </p:nvSpPr>
        <p:spPr>
          <a:xfrm>
            <a:off x="258417" y="1390862"/>
            <a:ext cx="11095383" cy="47861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D4F3DFD-3672-485C-ACEE-222424ED9D95}"/>
              </a:ext>
            </a:extLst>
          </p:cNvPr>
          <p:cNvSpPr>
            <a:spLocks noGrp="1"/>
          </p:cNvSpPr>
          <p:nvPr>
            <p:ph type="sldNum" sz="quarter" idx="12"/>
          </p:nvPr>
        </p:nvSpPr>
        <p:spPr/>
        <p:txBody>
          <a:bodyPr/>
          <a:lstStyle/>
          <a:p>
            <a:fld id="{8597416D-07E5-4E92-9A41-76A4B137AA8F}" type="slidenum">
              <a:rPr lang="en-GB" smtClean="0"/>
              <a:t>‹#›</a:t>
            </a:fld>
            <a:endParaRPr lang="en-GB" dirty="0"/>
          </a:p>
        </p:txBody>
      </p:sp>
    </p:spTree>
    <p:extLst>
      <p:ext uri="{BB962C8B-B14F-4D97-AF65-F5344CB8AC3E}">
        <p14:creationId xmlns:p14="http://schemas.microsoft.com/office/powerpoint/2010/main" val="2563557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2C50080-2430-D040-AA97-5F3B18420EE6}"/>
              </a:ext>
            </a:extLst>
          </p:cNvPr>
          <p:cNvSpPr>
            <a:spLocks noGrp="1"/>
          </p:cNvSpPr>
          <p:nvPr>
            <p:ph type="subTitle" idx="1" hasCustomPrompt="1"/>
          </p:nvPr>
        </p:nvSpPr>
        <p:spPr>
          <a:xfrm>
            <a:off x="7837713" y="5852160"/>
            <a:ext cx="3810948" cy="1005840"/>
          </a:xfrm>
          <a:prstGeom prst="rect">
            <a:avLst/>
          </a:prstGeom>
        </p:spPr>
        <p:txBody>
          <a:bodyPr>
            <a:normAutofit/>
          </a:bodyPr>
          <a:lstStyle>
            <a:lvl1pPr marL="0" indent="0" algn="r">
              <a:buNone/>
              <a:defRPr sz="1600" b="0">
                <a:solidFill>
                  <a:srgbClr val="42556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by: John Smith</a:t>
            </a:r>
            <a:br>
              <a:rPr lang="en-US"/>
            </a:br>
            <a:r>
              <a:rPr lang="en-US"/>
              <a:t>Date to go here</a:t>
            </a:r>
          </a:p>
        </p:txBody>
      </p:sp>
      <p:sp>
        <p:nvSpPr>
          <p:cNvPr id="4" name="Title 1">
            <a:extLst>
              <a:ext uri="{FF2B5EF4-FFF2-40B4-BE49-F238E27FC236}">
                <a16:creationId xmlns:a16="http://schemas.microsoft.com/office/drawing/2014/main" id="{B371A67D-2259-1846-813E-539677523EBC}"/>
              </a:ext>
            </a:extLst>
          </p:cNvPr>
          <p:cNvSpPr>
            <a:spLocks noGrp="1"/>
          </p:cNvSpPr>
          <p:nvPr>
            <p:ph type="ctrTitle" hasCustomPrompt="1"/>
          </p:nvPr>
        </p:nvSpPr>
        <p:spPr>
          <a:xfrm>
            <a:off x="714103" y="3030583"/>
            <a:ext cx="10834894" cy="1250086"/>
          </a:xfrm>
          <a:prstGeom prst="rect">
            <a:avLst/>
          </a:prstGeom>
        </p:spPr>
        <p:txBody>
          <a:bodyPr anchor="b">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a:t>Presentation title to go in here</a:t>
            </a:r>
          </a:p>
        </p:txBody>
      </p:sp>
    </p:spTree>
    <p:extLst>
      <p:ext uri="{BB962C8B-B14F-4D97-AF65-F5344CB8AC3E}">
        <p14:creationId xmlns:p14="http://schemas.microsoft.com/office/powerpoint/2010/main" val="4080004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Yel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62A52-C601-6F41-B2A8-EE00512CCDE5}"/>
              </a:ext>
            </a:extLst>
          </p:cNvPr>
          <p:cNvSpPr>
            <a:spLocks noGrp="1"/>
          </p:cNvSpPr>
          <p:nvPr>
            <p:ph type="ctrTitle" hasCustomPrompt="1"/>
          </p:nvPr>
        </p:nvSpPr>
        <p:spPr>
          <a:xfrm>
            <a:off x="714103" y="3030583"/>
            <a:ext cx="10834894" cy="1250086"/>
          </a:xfrm>
          <a:prstGeom prst="rect">
            <a:avLst/>
          </a:prstGeom>
        </p:spPr>
        <p:txBody>
          <a:bodyPr anchor="b">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a:t>Presentation title to go in here</a:t>
            </a:r>
          </a:p>
        </p:txBody>
      </p:sp>
      <p:sp>
        <p:nvSpPr>
          <p:cNvPr id="3" name="Subtitle 2">
            <a:extLst>
              <a:ext uri="{FF2B5EF4-FFF2-40B4-BE49-F238E27FC236}">
                <a16:creationId xmlns:a16="http://schemas.microsoft.com/office/drawing/2014/main" id="{42C50080-2430-D040-AA97-5F3B18420EE6}"/>
              </a:ext>
            </a:extLst>
          </p:cNvPr>
          <p:cNvSpPr>
            <a:spLocks noGrp="1"/>
          </p:cNvSpPr>
          <p:nvPr>
            <p:ph type="subTitle" idx="1" hasCustomPrompt="1"/>
          </p:nvPr>
        </p:nvSpPr>
        <p:spPr>
          <a:xfrm>
            <a:off x="7837713" y="5852160"/>
            <a:ext cx="3810948" cy="1005840"/>
          </a:xfrm>
          <a:prstGeom prst="rect">
            <a:avLst/>
          </a:prstGeom>
        </p:spPr>
        <p:txBody>
          <a:bodyPr>
            <a:normAutofit/>
          </a:bodyPr>
          <a:lstStyle>
            <a:lvl1pPr marL="0" indent="0" algn="r">
              <a:buNone/>
              <a:defRPr sz="1600" b="0">
                <a:solidFill>
                  <a:srgbClr val="42556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by: John Smith</a:t>
            </a:r>
            <a:br>
              <a:rPr lang="en-US"/>
            </a:br>
            <a:r>
              <a:rPr lang="en-US"/>
              <a:t>Date to go here</a:t>
            </a:r>
          </a:p>
        </p:txBody>
      </p:sp>
    </p:spTree>
    <p:extLst>
      <p:ext uri="{BB962C8B-B14F-4D97-AF65-F5344CB8AC3E}">
        <p14:creationId xmlns:p14="http://schemas.microsoft.com/office/powerpoint/2010/main" val="2549182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D0899E-2565-5D40-81E1-713D695A7674}"/>
              </a:ext>
            </a:extLst>
          </p:cNvPr>
          <p:cNvSpPr>
            <a:spLocks noGrp="1"/>
          </p:cNvSpPr>
          <p:nvPr>
            <p:ph idx="1"/>
          </p:nvPr>
        </p:nvSpPr>
        <p:spPr>
          <a:xfrm>
            <a:off x="563671" y="1825625"/>
            <a:ext cx="10790129" cy="4351338"/>
          </a:xfrm>
          <a:prstGeom prst="rect">
            <a:avLst/>
          </a:prstGeom>
        </p:spPr>
        <p:txBody>
          <a:bodyPr/>
          <a:lstStyle>
            <a:lvl1pPr>
              <a:defRPr sz="2400">
                <a:solidFill>
                  <a:srgbClr val="425563"/>
                </a:solidFill>
                <a:latin typeface="Arial" panose="020B0604020202020204" pitchFamily="34" charset="0"/>
                <a:cs typeface="Arial" panose="020B0604020202020204" pitchFamily="34" charset="0"/>
              </a:defRPr>
            </a:lvl1pPr>
            <a:lvl2pPr>
              <a:defRPr sz="2000">
                <a:solidFill>
                  <a:srgbClr val="425563"/>
                </a:solidFill>
                <a:latin typeface="Arial" panose="020B0604020202020204" pitchFamily="34" charset="0"/>
                <a:cs typeface="Arial" panose="020B0604020202020204" pitchFamily="34" charset="0"/>
              </a:defRPr>
            </a:lvl2pPr>
            <a:lvl3pPr>
              <a:defRPr sz="1600">
                <a:solidFill>
                  <a:srgbClr val="425563"/>
                </a:solidFill>
                <a:latin typeface="Arial" panose="020B0604020202020204" pitchFamily="34" charset="0"/>
                <a:cs typeface="Arial" panose="020B0604020202020204" pitchFamily="34" charset="0"/>
              </a:defRPr>
            </a:lvl3pPr>
            <a:lvl4pPr>
              <a:defRPr>
                <a:solidFill>
                  <a:srgbClr val="3E5F73"/>
                </a:solidFill>
                <a:latin typeface="Arial" panose="020B0604020202020204" pitchFamily="34" charset="0"/>
                <a:cs typeface="Arial" panose="020B0604020202020204" pitchFamily="34" charset="0"/>
              </a:defRPr>
            </a:lvl4pPr>
            <a:lvl5pPr>
              <a:defRPr>
                <a:solidFill>
                  <a:srgbClr val="3E5F73"/>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8" name="Title 1">
            <a:extLst>
              <a:ext uri="{FF2B5EF4-FFF2-40B4-BE49-F238E27FC236}">
                <a16:creationId xmlns:a16="http://schemas.microsoft.com/office/drawing/2014/main" id="{CE9EBC20-7028-D246-A62A-FDECB0D150FD}"/>
              </a:ext>
            </a:extLst>
          </p:cNvPr>
          <p:cNvSpPr>
            <a:spLocks noGrp="1"/>
          </p:cNvSpPr>
          <p:nvPr>
            <p:ph type="title"/>
          </p:nvPr>
        </p:nvSpPr>
        <p:spPr>
          <a:xfrm>
            <a:off x="563671" y="852055"/>
            <a:ext cx="8636085" cy="519545"/>
          </a:xfrm>
          <a:prstGeom prst="rect">
            <a:avLst/>
          </a:prstGeom>
        </p:spPr>
        <p:txBody>
          <a:bodyPr>
            <a:normAutofit/>
          </a:bodyPr>
          <a:lstStyle>
            <a:lvl1pPr>
              <a:defRPr sz="2800">
                <a:solidFill>
                  <a:srgbClr val="3E5F73"/>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151263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82E70BC-344F-4941-8C7C-E440EC3E4260}"/>
              </a:ext>
            </a:extLst>
          </p:cNvPr>
          <p:cNvSpPr>
            <a:spLocks noGrp="1"/>
          </p:cNvSpPr>
          <p:nvPr>
            <p:ph idx="1"/>
          </p:nvPr>
        </p:nvSpPr>
        <p:spPr>
          <a:xfrm>
            <a:off x="563671" y="1825625"/>
            <a:ext cx="10790129" cy="4351338"/>
          </a:xfrm>
          <a:prstGeom prst="rect">
            <a:avLst/>
          </a:prstGeom>
        </p:spPr>
        <p:txBody>
          <a:bodyPr/>
          <a:lstStyle>
            <a:lvl1pPr>
              <a:defRPr sz="2400">
                <a:solidFill>
                  <a:srgbClr val="425563"/>
                </a:solidFill>
                <a:latin typeface="Arial" panose="020B0604020202020204" pitchFamily="34" charset="0"/>
                <a:cs typeface="Arial" panose="020B0604020202020204" pitchFamily="34" charset="0"/>
              </a:defRPr>
            </a:lvl1pPr>
            <a:lvl2pPr>
              <a:defRPr sz="2000">
                <a:solidFill>
                  <a:srgbClr val="425563"/>
                </a:solidFill>
                <a:latin typeface="Arial" panose="020B0604020202020204" pitchFamily="34" charset="0"/>
                <a:cs typeface="Arial" panose="020B0604020202020204" pitchFamily="34" charset="0"/>
              </a:defRPr>
            </a:lvl2pPr>
            <a:lvl3pPr>
              <a:defRPr sz="1600">
                <a:solidFill>
                  <a:srgbClr val="425563"/>
                </a:solidFill>
                <a:latin typeface="Arial" panose="020B0604020202020204" pitchFamily="34" charset="0"/>
                <a:cs typeface="Arial" panose="020B0604020202020204" pitchFamily="34" charset="0"/>
              </a:defRPr>
            </a:lvl3pPr>
            <a:lvl4pPr>
              <a:defRPr>
                <a:solidFill>
                  <a:srgbClr val="3E5F73"/>
                </a:solidFill>
                <a:latin typeface="Arial" panose="020B0604020202020204" pitchFamily="34" charset="0"/>
                <a:cs typeface="Arial" panose="020B0604020202020204" pitchFamily="34" charset="0"/>
              </a:defRPr>
            </a:lvl4pPr>
            <a:lvl5pPr>
              <a:defRPr>
                <a:solidFill>
                  <a:srgbClr val="3E5F73"/>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6" name="Title 1">
            <a:extLst>
              <a:ext uri="{FF2B5EF4-FFF2-40B4-BE49-F238E27FC236}">
                <a16:creationId xmlns:a16="http://schemas.microsoft.com/office/drawing/2014/main" id="{B5F3EBB5-73D6-CC4A-9F1D-89DCC2F61552}"/>
              </a:ext>
            </a:extLst>
          </p:cNvPr>
          <p:cNvSpPr>
            <a:spLocks noGrp="1"/>
          </p:cNvSpPr>
          <p:nvPr>
            <p:ph type="title"/>
          </p:nvPr>
        </p:nvSpPr>
        <p:spPr>
          <a:xfrm>
            <a:off x="563671" y="852055"/>
            <a:ext cx="8636085" cy="519545"/>
          </a:xfrm>
          <a:prstGeom prst="rect">
            <a:avLst/>
          </a:prstGeom>
        </p:spPr>
        <p:txBody>
          <a:bodyPr>
            <a:normAutofit/>
          </a:bodyPr>
          <a:lstStyle>
            <a:lvl1pPr>
              <a:defRPr sz="2800">
                <a:solidFill>
                  <a:srgbClr val="3E5F73"/>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863830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82E70BC-344F-4941-8C7C-E440EC3E4260}"/>
              </a:ext>
            </a:extLst>
          </p:cNvPr>
          <p:cNvSpPr>
            <a:spLocks noGrp="1"/>
          </p:cNvSpPr>
          <p:nvPr>
            <p:ph idx="1"/>
          </p:nvPr>
        </p:nvSpPr>
        <p:spPr>
          <a:xfrm>
            <a:off x="563671" y="1825625"/>
            <a:ext cx="10790129" cy="4351338"/>
          </a:xfrm>
          <a:prstGeom prst="rect">
            <a:avLst/>
          </a:prstGeom>
        </p:spPr>
        <p:txBody>
          <a:bodyPr/>
          <a:lstStyle>
            <a:lvl1pPr>
              <a:defRPr sz="2400">
                <a:solidFill>
                  <a:srgbClr val="425563"/>
                </a:solidFill>
                <a:latin typeface="Arial" panose="020B0604020202020204" pitchFamily="34" charset="0"/>
                <a:cs typeface="Arial" panose="020B0604020202020204" pitchFamily="34" charset="0"/>
              </a:defRPr>
            </a:lvl1pPr>
            <a:lvl2pPr>
              <a:defRPr sz="2000">
                <a:solidFill>
                  <a:srgbClr val="425563"/>
                </a:solidFill>
                <a:latin typeface="Arial" panose="020B0604020202020204" pitchFamily="34" charset="0"/>
                <a:cs typeface="Arial" panose="020B0604020202020204" pitchFamily="34" charset="0"/>
              </a:defRPr>
            </a:lvl2pPr>
            <a:lvl3pPr>
              <a:defRPr sz="1600">
                <a:solidFill>
                  <a:srgbClr val="425563"/>
                </a:solidFill>
                <a:latin typeface="Arial" panose="020B0604020202020204" pitchFamily="34" charset="0"/>
                <a:cs typeface="Arial" panose="020B0604020202020204" pitchFamily="34" charset="0"/>
              </a:defRPr>
            </a:lvl3pPr>
            <a:lvl4pPr>
              <a:defRPr>
                <a:solidFill>
                  <a:srgbClr val="3E5F73"/>
                </a:solidFill>
                <a:latin typeface="Arial" panose="020B0604020202020204" pitchFamily="34" charset="0"/>
                <a:cs typeface="Arial" panose="020B0604020202020204" pitchFamily="34" charset="0"/>
              </a:defRPr>
            </a:lvl4pPr>
            <a:lvl5pPr>
              <a:defRPr>
                <a:solidFill>
                  <a:srgbClr val="3E5F73"/>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6" name="Title 1">
            <a:extLst>
              <a:ext uri="{FF2B5EF4-FFF2-40B4-BE49-F238E27FC236}">
                <a16:creationId xmlns:a16="http://schemas.microsoft.com/office/drawing/2014/main" id="{B5F3EBB5-73D6-CC4A-9F1D-89DCC2F61552}"/>
              </a:ext>
            </a:extLst>
          </p:cNvPr>
          <p:cNvSpPr>
            <a:spLocks noGrp="1"/>
          </p:cNvSpPr>
          <p:nvPr>
            <p:ph type="title"/>
          </p:nvPr>
        </p:nvSpPr>
        <p:spPr>
          <a:xfrm>
            <a:off x="563671" y="852055"/>
            <a:ext cx="8636085" cy="519545"/>
          </a:xfrm>
          <a:prstGeom prst="rect">
            <a:avLst/>
          </a:prstGeom>
        </p:spPr>
        <p:txBody>
          <a:bodyPr>
            <a:normAutofit/>
          </a:bodyPr>
          <a:lstStyle>
            <a:lvl1pPr>
              <a:defRPr sz="2800">
                <a:solidFill>
                  <a:srgbClr val="3E5F73"/>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187097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Dark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F16397-FE65-A44E-8565-615E9F88D85D}"/>
              </a:ext>
            </a:extLst>
          </p:cNvPr>
          <p:cNvSpPr>
            <a:spLocks noGrp="1"/>
          </p:cNvSpPr>
          <p:nvPr>
            <p:ph type="ctrTitle" hasCustomPrompt="1"/>
          </p:nvPr>
        </p:nvSpPr>
        <p:spPr>
          <a:xfrm>
            <a:off x="714103" y="3030583"/>
            <a:ext cx="6718663" cy="1250086"/>
          </a:xfrm>
          <a:prstGeom prst="rect">
            <a:avLst/>
          </a:prstGeom>
        </p:spPr>
        <p:txBody>
          <a:bodyPr anchor="b">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a:t>Divider title to go in here</a:t>
            </a:r>
          </a:p>
        </p:txBody>
      </p:sp>
    </p:spTree>
    <p:extLst>
      <p:ext uri="{BB962C8B-B14F-4D97-AF65-F5344CB8AC3E}">
        <p14:creationId xmlns:p14="http://schemas.microsoft.com/office/powerpoint/2010/main" val="3983625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F16397-FE65-A44E-8565-615E9F88D85D}"/>
              </a:ext>
            </a:extLst>
          </p:cNvPr>
          <p:cNvSpPr>
            <a:spLocks noGrp="1"/>
          </p:cNvSpPr>
          <p:nvPr>
            <p:ph type="ctrTitle" hasCustomPrompt="1"/>
          </p:nvPr>
        </p:nvSpPr>
        <p:spPr>
          <a:xfrm>
            <a:off x="714103" y="3030583"/>
            <a:ext cx="6718663" cy="1250086"/>
          </a:xfrm>
          <a:prstGeom prst="rect">
            <a:avLst/>
          </a:prstGeom>
        </p:spPr>
        <p:txBody>
          <a:bodyPr anchor="b">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a:t>Divider title to go in here</a:t>
            </a:r>
          </a:p>
        </p:txBody>
      </p:sp>
    </p:spTree>
    <p:extLst>
      <p:ext uri="{BB962C8B-B14F-4D97-AF65-F5344CB8AC3E}">
        <p14:creationId xmlns:p14="http://schemas.microsoft.com/office/powerpoint/2010/main" val="3052975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Dark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F16397-FE65-A44E-8565-615E9F88D85D}"/>
              </a:ext>
            </a:extLst>
          </p:cNvPr>
          <p:cNvSpPr>
            <a:spLocks noGrp="1"/>
          </p:cNvSpPr>
          <p:nvPr>
            <p:ph type="ctrTitle" hasCustomPrompt="1"/>
          </p:nvPr>
        </p:nvSpPr>
        <p:spPr>
          <a:xfrm>
            <a:off x="714103" y="3030583"/>
            <a:ext cx="6718663" cy="1250086"/>
          </a:xfrm>
          <a:prstGeom prst="rect">
            <a:avLst/>
          </a:prstGeom>
        </p:spPr>
        <p:txBody>
          <a:bodyPr anchor="b">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a:t>Divider title to go in here</a:t>
            </a:r>
          </a:p>
        </p:txBody>
      </p:sp>
    </p:spTree>
    <p:extLst>
      <p:ext uri="{BB962C8B-B14F-4D97-AF65-F5344CB8AC3E}">
        <p14:creationId xmlns:p14="http://schemas.microsoft.com/office/powerpoint/2010/main" val="1317035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794685-80D9-104C-92DF-B63BEEE67D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26042C-D9C3-5547-8E47-40E67A60AC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924297-1E82-8F4F-8FDE-BFF14D3719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53328-5BDC-4B45-922D-F419FB3173BD}" type="datetimeFigureOut">
              <a:rPr lang="en-US" smtClean="0"/>
              <a:t>9/22/2025</a:t>
            </a:fld>
            <a:endParaRPr lang="en-US" dirty="0"/>
          </a:p>
        </p:txBody>
      </p:sp>
      <p:sp>
        <p:nvSpPr>
          <p:cNvPr id="5" name="Footer Placeholder 4">
            <a:extLst>
              <a:ext uri="{FF2B5EF4-FFF2-40B4-BE49-F238E27FC236}">
                <a16:creationId xmlns:a16="http://schemas.microsoft.com/office/drawing/2014/main" id="{9C56F036-2DCC-1844-8B2A-8E6E3231D0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C6AABC7-103C-874D-83B4-50E54E9C4E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57E47A-58EC-FE48-854E-8DD443F37A4C}" type="slidenum">
              <a:rPr lang="en-US" smtClean="0"/>
              <a:t>‹#›</a:t>
            </a:fld>
            <a:endParaRPr lang="en-US" dirty="0"/>
          </a:p>
        </p:txBody>
      </p:sp>
    </p:spTree>
    <p:extLst>
      <p:ext uri="{BB962C8B-B14F-4D97-AF65-F5344CB8AC3E}">
        <p14:creationId xmlns:p14="http://schemas.microsoft.com/office/powerpoint/2010/main" val="2031043260"/>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1" r:id="rId3"/>
    <p:sldLayoutId id="2147483650" r:id="rId4"/>
    <p:sldLayoutId id="2147483666" r:id="rId5"/>
    <p:sldLayoutId id="2147483670" r:id="rId6"/>
    <p:sldLayoutId id="2147483663" r:id="rId7"/>
    <p:sldLayoutId id="2147483668" r:id="rId8"/>
    <p:sldLayoutId id="2147483669" r:id="rId9"/>
    <p:sldLayoutId id="214748367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england.nhs.uk/publication/sexual-safety-in-healthcare-organisational-charter/"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hyperlink" Target="https://www.greatermanchester-ca.gov.uk/media/5288/gbv-accessible-versionv2.pdf" TargetMode="External"/><Relationship Id="rId4" Type="http://schemas.openxmlformats.org/officeDocument/2006/relationships/hyperlink" Target="https://www.greatermanchester-ca.gov.uk/media/zbqas3m5/gbv-delivery-plan-2024-26-a2.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gmintegratedcare.sharepoint.com/:b:/r/sites/IntranetSite/Shared%20Documents/Employment/Sexual%20Misconduct%20Support%20documents/NHS%20GM%20Sexual%20Misconduct%20Policy%20May%202025%20INTERACTIVE.pdf?csf=1&amp;web=1&amp;e=ANGA85"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rcn.org.uk/professional-development/publications/rcn-looked-after-children-roles-and-competencies-of-healthcare-staff-uk-pub-009486" TargetMode="External"/><Relationship Id="rId2" Type="http://schemas.openxmlformats.org/officeDocument/2006/relationships/hyperlink" Target="https://www.rcn.org.uk/professional-development/publications/pub-007366" TargetMode="External"/><Relationship Id="rId1" Type="http://schemas.openxmlformats.org/officeDocument/2006/relationships/slideLayout" Target="../slideLayouts/slideLayout6.xml"/><Relationship Id="rId4" Type="http://schemas.openxmlformats.org/officeDocument/2006/relationships/hyperlink" Target="https://www.rcn.org.uk/Professional-Development/publications/rcn-adult-safeguarding-roles-and-competencies-for-health-care-staff-011-256"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image" Target="../media/image24.svg"/><Relationship Id="rId7" Type="http://schemas.openxmlformats.org/officeDocument/2006/relationships/image" Target="../media/image28.sv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9.png"/><Relationship Id="rId3" Type="http://schemas.openxmlformats.org/officeDocument/2006/relationships/image" Target="../media/image11.svg"/><Relationship Id="rId7" Type="http://schemas.openxmlformats.org/officeDocument/2006/relationships/image" Target="../media/image14.png"/><Relationship Id="rId12" Type="http://schemas.openxmlformats.org/officeDocument/2006/relationships/image" Target="../media/image18.jpe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hyperlink" Target="https://www.google.com/url?sa=i&amp;url=https://www.hiclipart.com/free-transparent-background-png-clipart-bsqei&amp;psig=AOvVaw1zkjdY7XN_7MYOZ42XJ3TO&amp;ust=1603983311109000&amp;source=images&amp;cd=vfe&amp;ved=0CAIQjRxqFwoTCJj-u87F1-wCFQAAAAAdAAAAABAE" TargetMode="External"/><Relationship Id="rId11" Type="http://schemas.openxmlformats.org/officeDocument/2006/relationships/image" Target="../media/image17.svg"/><Relationship Id="rId5" Type="http://schemas.openxmlformats.org/officeDocument/2006/relationships/image" Target="../media/image13.svg"/><Relationship Id="rId15" Type="http://schemas.openxmlformats.org/officeDocument/2006/relationships/image" Target="../media/image21.jpe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5.png"/><Relationship Id="rId14" Type="http://schemas.openxmlformats.org/officeDocument/2006/relationships/image" Target="../media/image20.svg"/></Relationships>
</file>

<file path=ppt/slides/_rels/slide2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5.pn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8" Type="http://schemas.openxmlformats.org/officeDocument/2006/relationships/hyperlink" Target="https://gbr01.safelinks.protection.outlook.com/?url=https%3A%2F%2Fwww.rochdalesafeguarding.com%2Fassets%2Fc31bdc8b%2Frbscp_202324_yearly_report_final.pdf&amp;data=05%7C02%7Cnatasha.hirst%40nhs.net%7C872eeae2d6714073a93c08dd39fdbe79%7C37c354b285b047f5b22207b48d774ee3%7C0%7C0%7C638730484172452995%7CUnknown%7CTWFpbGZsb3d8eyJFbXB0eU1hcGkiOnRydWUsIlYiOiIwLjAuMDAwMCIsIlAiOiJXaW4zMiIsIkFOIjoiTWFpbCIsIldUIjoyfQ%3D%3D%7C0%7C%7C%7C&amp;sdata=0Cqk8y9%2Fg8z2jrZ%2B%2FOTJuzC09vjpytU7GzAxiWaoZZE%3D&amp;reserved=0" TargetMode="External"/><Relationship Id="rId13" Type="http://schemas.openxmlformats.org/officeDocument/2006/relationships/hyperlink" Target="https://gbr01.safelinks.protection.outlook.com/?url=https%3A%2F%2Fwww.manchestersafeguardingpartnership.co.uk%2Fwp-content%2Fuploads%2F2024%2F12%2F2024-MMASA-FINAL-3-.pdf&amp;data=05%7C02%7Cnatasha.hirst%40nhs.net%7C9770cddf7c744653ca7508dd3ad9a448%7C37c354b285b047f5b22207b48d774ee3%7C0%7C0%7C638731428625600760%7CUnknown%7CTWFpbGZsb3d8eyJFbXB0eU1hcGkiOnRydWUsIlYiOiIwLjAuMDAwMCIsIlAiOiJXaW4zMiIsIkFOIjoiTWFpbCIsIldUIjoyfQ%3D%3D%7C0%7C%7C%7C&amp;sdata=YuQeT8Ogri3%2FiTe4uv26a02OxdpdhpzdIxgbElmlTSA%3D&amp;reserved=0" TargetMode="External"/><Relationship Id="rId18" Type="http://schemas.openxmlformats.org/officeDocument/2006/relationships/hyperlink" Target="https://safeguardingadults.salford.gov.uk/safeguarding-adult-board/ssab-annual-report-20232024/" TargetMode="External"/><Relationship Id="rId26" Type="http://schemas.openxmlformats.org/officeDocument/2006/relationships/hyperlink" Target="https://gbr01.safelinks.protection.outlook.com/?url=https%3A%2F%2Fwww.traffordsafeguardingpartnership.org.uk%2FAbout-us%2FAnnual-reports.aspx&amp;data=05%7C02%7Cnatasha.hirst%40nhs.net%7C872eeae2d6714073a93c08dd39fdbe79%7C37c354b285b047f5b22207b48d774ee3%7C0%7C0%7C638730484172560534%7CUnknown%7CTWFpbGZsb3d8eyJFbXB0eU1hcGkiOnRydWUsIlYiOiIwLjAuMDAwMCIsIlAiOiJXaW4zMiIsIkFOIjoiTWFpbCIsIldUIjoyfQ%3D%3D%7C0%7C%7C%7C&amp;sdata=afYl1RY5OmgoADQ0GyxEltWYBr5AEOUb2psULN7YSpk%3D&amp;reserved=0" TargetMode="External"/><Relationship Id="rId3" Type="http://schemas.openxmlformats.org/officeDocument/2006/relationships/hyperlink" Target="https://www.bolton.gov.uk/downloads/file/6815/bolton-safeguarding-adults-board---annual-report-2024" TargetMode="External"/><Relationship Id="rId21" Type="http://schemas.openxmlformats.org/officeDocument/2006/relationships/hyperlink" Target="https://assets.ctfassets.net/ii3xdrqc6nfw/3r24Lh2ZS7bIBiOxwhObGs/67d82b0c8b6007568c93b7a861475b61/Safeguarding_Adults_Partnership_Annual_Report_2023_to_2024.pdf" TargetMode="External"/><Relationship Id="rId7" Type="http://schemas.openxmlformats.org/officeDocument/2006/relationships/hyperlink" Target="https://gbr01.safelinks.protection.outlook.com/?url=https%3A%2F%2Fburysafeguardingpartnership.bury.gov.uk%2Fasset-library%2Fmulti-agency-safeguarding-arrangements-final.pdf&amp;data=05%7C02%7Cnatasha.hirst%40nhs.net%7C9770cddf7c744653ca7508dd3ad9a448%7C37c354b285b047f5b22207b48d774ee3%7C0%7C0%7C638731428625818060%7CUnknown%7CTWFpbGZsb3d8eyJFbXB0eU1hcGkiOnRydWUsIlYiOiIwLjAuMDAwMCIsIlAiOiJXaW4zMiIsIkFOIjoiTWFpbCIsIldUIjoyfQ%3D%3D%7C0%7C%7C%7C&amp;sdata=ol26zUMX8%2BDJpglS7xgjsKfzynvOP%2FVbQQ%2BF5QIo1Cw%3D&amp;reserved=0" TargetMode="External"/><Relationship Id="rId12" Type="http://schemas.openxmlformats.org/officeDocument/2006/relationships/hyperlink" Target="https://democracy.manchester.gov.uk/documents/s52530/Appendix+1+for+MSP+Annual+Report.pdf" TargetMode="External"/><Relationship Id="rId17" Type="http://schemas.openxmlformats.org/officeDocument/2006/relationships/hyperlink" Target="https://gbr01.safelinks.protection.outlook.com/?url=https%3A%2F%2Fsafeguardingchildren.salford.gov.uk%2Fmedia%2Fdvdb3m5v%2Fsscp-annual-report-23-24-for-publication.pdf&amp;data=05%7C02%7Cnatasha.hirst%40nhs.net%7C872eeae2d6714073a93c08dd39fdbe79%7C37c354b285b047f5b22207b48d774ee3%7C0%7C0%7C638730484172518695%7CUnknown%7CTWFpbGZsb3d8eyJFbXB0eU1hcGkiOnRydWUsIlYiOiIwLjAuMDAwMCIsIlAiOiJXaW4zMiIsIkFOIjoiTWFpbCIsIldUIjoyfQ%3D%3D%7C0%7C%7C%7C&amp;sdata=%2Bq5AxT6CDdd9xwu8V1dYYDLzvvz15T5Lxj3gwUV4R%2B0%3D&amp;reserved=0" TargetMode="External"/><Relationship Id="rId25" Type="http://schemas.openxmlformats.org/officeDocument/2006/relationships/hyperlink" Target="https://gbr01.safelinks.protection.outlook.com/?url=https%3A%2F%2Ftamesidescp.org.uk%2Fgetmedia%2F458011d1-e75a-42b9-856a-042f1b79acb5%2FTSCP-MASA-Final-Draft-(designed).pdf&amp;data=05%7C02%7Cnatasha.hirst%40nhs.net%7C9770cddf7c744653ca7508dd3ad9a448%7C37c354b285b047f5b22207b48d774ee3%7C0%7C0%7C638731428625685366%7CUnknown%7CTWFpbGZsb3d8eyJFbXB0eU1hcGkiOnRydWUsIlYiOiIwLjAuMDAwMCIsIlAiOiJXaW4zMiIsIkFOIjoiTWFpbCIsIldUIjoyfQ%3D%3D%7C0%7C%7C%7C&amp;sdata=7uzCTbOsvwBsAcyoGN5qZNTb7yVYiRFujQcP1ZcNaj0%3D&amp;reserved=0" TargetMode="External"/><Relationship Id="rId2" Type="http://schemas.openxmlformats.org/officeDocument/2006/relationships/hyperlink" Target="https://gbr01.safelinks.protection.outlook.com/?url=https%3A%2F%2Fwww.boltonsafeguardingchildren.org.uk%2Fdownloads%2Ffile%2F243%2Fbolton-safeguarding-children-partnership-annual-report-2023-2024&amp;data=05%7C02%7Cnatasha.hirst%40nhs.net%7C872eeae2d6714073a93c08dd39fdbe79%7C37c354b285b047f5b22207b48d774ee3%7C0%7C0%7C638730484172392636%7CUnknown%7CTWFpbGZsb3d8eyJFbXB0eU1hcGkiOnRydWUsIlYiOiIwLjAuMDAwMCIsIlAiOiJXaW4zMiIsIkFOIjoiTWFpbCIsIldUIjoyfQ%3D%3D%7C0%7C%7C%7C&amp;sdata=GQUmDEiaj5eaJ%2FSAiOmypdE2qVlVAvZWnecbEoIJyAg%3D&amp;reserved=0" TargetMode="External"/><Relationship Id="rId16" Type="http://schemas.openxmlformats.org/officeDocument/2006/relationships/hyperlink" Target="https://gbr01.safelinks.protection.outlook.com/?url=https%3A%2F%2Fwww.olscb.org%2Fcms-data%2Fdepot%2Fhipwig%2FOSCP-MASA-Final-Dec-24.pdf&amp;data=05%7C02%7Cnatasha.hirst%40nhs.net%7C9770cddf7c744653ca7508dd3ad9a448%7C37c354b285b047f5b22207b48d774ee3%7C0%7C0%7C638731428625792512%7CUnknown%7CTWFpbGZsb3d8eyJFbXB0eU1hcGkiOnRydWUsIlYiOiIwLjAuMDAwMCIsIlAiOiJXaW4zMiIsIkFOIjoiTWFpbCIsIldUIjoyfQ%3D%3D%7C0%7C%7C%7C&amp;sdata=wcDxA3%2F4NyoTM%2BBanW%2Fmq%2FJoXqp8MsxKQsQaG6iARyU%3D&amp;reserved=0" TargetMode="External"/><Relationship Id="rId20" Type="http://schemas.openxmlformats.org/officeDocument/2006/relationships/hyperlink" Target="https://gbr01.safelinks.protection.outlook.com/?url=https%3A%2F%2Fassets.ctfassets.net%2Fii3xdrqc6nfw%2F2M8ajitsxcLRSV5IwFWCnk%2F95f54e3a69d8faf472ca0e2c980470a0%2FSafeguarding_Partnership_Yearly_Report_2023_to_2024.pdf&amp;data=05%7C02%7Cnatasha.hirst%40nhs.net%7C872eeae2d6714073a93c08dd39fdbe79%7C37c354b285b047f5b22207b48d774ee3%7C0%7C0%7C638730484172539657%7CUnknown%7CTWFpbGZsb3d8eyJFbXB0eU1hcGkiOnRydWUsIlYiOiIwLjAuMDAwMCIsIlAiOiJXaW4zMiIsIkFOIjoiTWFpbCIsIldUIjoyfQ%3D%3D%7C0%7C%7C%7C&amp;sdata=L4I6WzGY9bWzGocIAsj97zWDmwrLCWKgtI4zmSzCMmo%3D&amp;reserved=0" TargetMode="External"/><Relationship Id="rId29" Type="http://schemas.openxmlformats.org/officeDocument/2006/relationships/hyperlink" Target="https://gbr01.safelinks.protection.outlook.com/?url=https%3A%2F%2Fwww.wiganlscb.com%2FDocs%2FPDF%2FThe-Board%2FAnnual-Report-2023-2024.pdf&amp;data=05%7C02%7Cnatasha.hirst%40nhs.net%7C872eeae2d6714073a93c08dd39fdbe79%7C37c354b285b047f5b22207b48d774ee3%7C0%7C0%7C638730484172581818%7CUnknown%7CTWFpbGZsb3d8eyJFbXB0eU1hcGkiOnRydWUsIlYiOiIwLjAuMDAwMCIsIlAiOiJXaW4zMiIsIkFOIjoiTWFpbCIsIldUIjoyfQ%3D%3D%7C0%7C%7C%7C&amp;sdata=oElburoGfKqOF73%2B9AFPgpL97zu0muXpoOa%2BwtYtZ3I%3D&amp;reserved=0" TargetMode="External"/><Relationship Id="rId1" Type="http://schemas.openxmlformats.org/officeDocument/2006/relationships/slideLayout" Target="../slideLayouts/slideLayout6.xml"/><Relationship Id="rId6" Type="http://schemas.openxmlformats.org/officeDocument/2006/relationships/hyperlink" Target="https://burysafeguardingpartnership.bury.gov.uk/asset-library/annual-report-of-the-bury-safeguarding-adults-board-2023-2024-final.pdf" TargetMode="External"/><Relationship Id="rId11" Type="http://schemas.openxmlformats.org/officeDocument/2006/relationships/hyperlink" Target="https://gbr01.safelinks.protection.outlook.com/?url=https%3A%2F%2Fwww.manchestersafeguardingpartnership.co.uk%2Fwp-content%2Fuploads%2F2024%2F09%2FMSP-Annual-Report-2023-24-Final-1.pdf&amp;data=05%7C02%7Cnatasha.hirst%40nhs.net%7C872eeae2d6714073a93c08dd39fdbe79%7C37c354b285b047f5b22207b48d774ee3%7C0%7C0%7C638730484172476140%7CUnknown%7CTWFpbGZsb3d8eyJFbXB0eU1hcGkiOnRydWUsIlYiOiIwLjAuMDAwMCIsIlAiOiJXaW4zMiIsIkFOIjoiTWFpbCIsIldUIjoyfQ%3D%3D%7C0%7C%7C%7C&amp;sdata=WnVLV3l%2FwVIzdcixU7RVbX0LyPUs%2BTpLYBjonB5Rrho%3D&amp;reserved=0" TargetMode="External"/><Relationship Id="rId24" Type="http://schemas.openxmlformats.org/officeDocument/2006/relationships/hyperlink" Target="https://tameside.moderngov.co.uk/documents/s178974/ITEM%205%20-%20TASPB%20Annual%20Report%202023-24.pdf" TargetMode="External"/><Relationship Id="rId5" Type="http://schemas.openxmlformats.org/officeDocument/2006/relationships/hyperlink" Target="https://gbr01.safelinks.protection.outlook.com/?url=https%3A%2F%2Fburysafeguardingpartnership.bury.gov.uk%2Fasset-library%2F2023.2024-annual-report-of-the-bury-safeguarding-children-partnership-final.pdf&amp;data=05%7C02%7Cnatasha.hirst%40nhs.net%7C872eeae2d6714073a93c08dd39fdbe79%7C37c354b285b047f5b22207b48d774ee3%7C0%7C0%7C638730484172428719%7CUnknown%7CTWFpbGZsb3d8eyJFbXB0eU1hcGkiOnRydWUsIlYiOiIwLjAuMDAwMCIsIlAiOiJXaW4zMiIsIkFOIjoiTWFpbCIsIldUIjoyfQ%3D%3D%7C0%7C%7C%7C&amp;sdata=jdLcbNwFxFci2%2FSA8rounLaODURPhoPj5RqsuuHtJHk%3D&amp;reserved=0" TargetMode="External"/><Relationship Id="rId15" Type="http://schemas.openxmlformats.org/officeDocument/2006/relationships/hyperlink" Target="https://committees.oldham.gov.uk/documents/s148473/Oldham%20Safeguarding%20Adults%20Board%20-%20Annual%20Report%202023-24.pdf" TargetMode="External"/><Relationship Id="rId23" Type="http://schemas.openxmlformats.org/officeDocument/2006/relationships/hyperlink" Target="https://tamesidescp.org.uk/getmedia/48325fab-23f9-41cb-a390-fa367cef0139/TSCP-Annual-Report-2023-24-FINAL.pdf" TargetMode="External"/><Relationship Id="rId28" Type="http://schemas.openxmlformats.org/officeDocument/2006/relationships/hyperlink" Target="https://gbr01.safelinks.protection.outlook.com/?url=https%3A%2F%2Fwww.traffordsafeguardingpartnership.org.uk%2FDocs%2FAbout-us%2FMulti-Agency-Safeguarding-Arrangements-for-Children-in-Trafford.pdf&amp;data=05%7C02%7Cnatasha.hirst%40nhs.net%7C9770cddf7c744653ca7508dd3ad9a448%7C37c354b285b047f5b22207b48d774ee3%7C0%7C0%7C638731428625712975%7CUnknown%7CTWFpbGZsb3d8eyJFbXB0eU1hcGkiOnRydWUsIlYiOiIwLjAuMDAwMCIsIlAiOiJXaW4zMiIsIkFOIjoiTWFpbCIsIldUIjoyfQ%3D%3D%7C0%7C%7C%7C&amp;sdata=n1moVm3lndoaktQnLu8rIHD0fSoYfza%2B%2BMSZE207Nh8%3D&amp;reserved=0" TargetMode="External"/><Relationship Id="rId10" Type="http://schemas.openxmlformats.org/officeDocument/2006/relationships/hyperlink" Target="https://gbr01.safelinks.protection.outlook.com/?url=https%3A%2F%2Frochdalesafeguarding.com%2Fassets%2Fc31bdc8b%2Frbscp_masa_dec_2024._final_version.pdf&amp;data=05%7C02%7Cnatasha.hirst%40nhs.net%7C9770cddf7c744653ca7508dd3ad9a448%7C37c354b285b047f5b22207b48d774ee3%7C0%7C0%7C638731428625738880%7CUnknown%7CTWFpbGZsb3d8eyJFbXB0eU1hcGkiOnRydWUsIlYiOiIwLjAuMDAwMCIsIlAiOiJXaW4zMiIsIkFOIjoiTWFpbCIsIldUIjoyfQ%3D%3D%7C0%7C%7C%7C&amp;sdata=3kInaa5p%2FqW5WSq2Oz0fQldWJiR8vKoFy8AIEpAKHpw%3D&amp;reserved=0" TargetMode="External"/><Relationship Id="rId19" Type="http://schemas.openxmlformats.org/officeDocument/2006/relationships/hyperlink" Target="https://gbr01.safelinks.protection.outlook.com/?url=https%3A%2F%2Fsafeguardingchildren.salford.gov.uk%2Fmedia%2F0vhgduxo%2Fmulti-agency-safeguarding-children-arrangements-masa-final.pdf&amp;data=05%7C02%7Cnatasha.hirst%40nhs.net%7C9770cddf7c744653ca7508dd3ad9a448%7C37c354b285b047f5b22207b48d774ee3%7C0%7C0%7C638731428625763762%7CUnknown%7CTWFpbGZsb3d8eyJFbXB0eU1hcGkiOnRydWUsIlYiOiIwLjAuMDAwMCIsIlAiOiJXaW4zMiIsIkFOIjoiTWFpbCIsIldUIjoyfQ%3D%3D%7C0%7C%7C%7C&amp;sdata=zBhc4w3M4BYqJKR3KEM%2BTstirpvjmRDPPMECgWAgs7A%3D&amp;reserved=0" TargetMode="External"/><Relationship Id="rId31" Type="http://schemas.openxmlformats.org/officeDocument/2006/relationships/hyperlink" Target="https://wigansafeguardingchildren.co.uk/wp-content/uploads/2025/05/Wigan-MASA.pdf" TargetMode="External"/><Relationship Id="rId4" Type="http://schemas.openxmlformats.org/officeDocument/2006/relationships/hyperlink" Target="https://gbr01.safelinks.protection.outlook.com/?url=https%3A%2F%2Fwww.boltonsafeguardingchildren.org.uk%2Fdownloads%2Ffile%2F152%2Fbscp-multi-agency-safeguarding-arrangements-june-2019&amp;data=05%7C02%7Cnatasha.hirst%40nhs.net%7C9770cddf7c744653ca7508dd3ad9a448%7C37c354b285b047f5b22207b48d774ee3%7C0%7C0%7C638731428625658867%7CUnknown%7CTWFpbGZsb3d8eyJFbXB0eU1hcGkiOnRydWUsIlYiOiIwLjAuMDAwMCIsIlAiOiJXaW4zMiIsIkFOIjoiTWFpbCIsIldUIjoyfQ%3D%3D%7C0%7C%7C%7C&amp;sdata=nNxHzhT%2FU0yiy3mRWoTypmhHiaTD9exYjG9n3wq3DpM%3D&amp;reserved=0" TargetMode="External"/><Relationship Id="rId9" Type="http://schemas.openxmlformats.org/officeDocument/2006/relationships/hyperlink" Target="https://rochdalesafeguarding.com/assets/c31bdc8b/rbsab_annual_report_23_24.pdf" TargetMode="External"/><Relationship Id="rId14" Type="http://schemas.openxmlformats.org/officeDocument/2006/relationships/hyperlink" Target="https://www.olscb.org/cms-data/depot/hipwig/OSCP-annual-report-2023--24-Final.pdf" TargetMode="External"/><Relationship Id="rId22" Type="http://schemas.openxmlformats.org/officeDocument/2006/relationships/hyperlink" Target="https://gbr01.safelinks.protection.outlook.com/?url=https%3A%2F%2Fassets.ctfassets.net%2Fii3xdrqc6nfw%2F7egsb1MLUVyFaY0XDWnB65%2F93b3e0e76e517eaeb861da6da813f08b%2FStockport_Safeguarding_Partnership_Multi_Agency_Safeguarding_Arrangements_-_December_2024.pdf&amp;data=05%7C02%7Cnatasha.hirst%40nhs.net%7C9770cddf7c744653ca7508dd3ad9a448%7C37c354b285b047f5b22207b48d774ee3%7C0%7C0%7C638731428625842673%7CUnknown%7CTWFpbGZsb3d8eyJFbXB0eU1hcGkiOnRydWUsIlYiOiIwLjAuMDAwMCIsIlAiOiJXaW4zMiIsIkFOIjoiTWFpbCIsIldUIjoyfQ%3D%3D%7C0%7C%7C%7C&amp;sdata=8FRXpCLvuXnxv94O8vCiSa4ljaxx0OsZOrYhDtjQ27M%3D&amp;reserved=0" TargetMode="External"/><Relationship Id="rId27" Type="http://schemas.openxmlformats.org/officeDocument/2006/relationships/hyperlink" Target="https://www.traffordsafeguardingpartnership.org.uk/Docs/About-us/TSSP-Adults-Annual-Report-2023-2024.pdf" TargetMode="External"/><Relationship Id="rId30" Type="http://schemas.openxmlformats.org/officeDocument/2006/relationships/hyperlink" Target="https://www.wigansafeguardingadults.org/Docs/About-us/WSAB-Annual-Report-2023-2024.pdf"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B8CFF-4008-CF40-8BE8-AE1F1B02734C}"/>
              </a:ext>
            </a:extLst>
          </p:cNvPr>
          <p:cNvSpPr>
            <a:spLocks noGrp="1"/>
          </p:cNvSpPr>
          <p:nvPr>
            <p:ph type="ctrTitle"/>
          </p:nvPr>
        </p:nvSpPr>
        <p:spPr>
          <a:xfrm>
            <a:off x="884433" y="2331336"/>
            <a:ext cx="10834894" cy="1250086"/>
          </a:xfrm>
        </p:spPr>
        <p:txBody>
          <a:bodyPr/>
          <a:lstStyle/>
          <a:p>
            <a:r>
              <a:rPr lang="en-US" dirty="0"/>
              <a:t>NHS Greater Manchester Safeguarding Annual Report 2024/25</a:t>
            </a:r>
          </a:p>
        </p:txBody>
      </p:sp>
      <p:graphicFrame>
        <p:nvGraphicFramePr>
          <p:cNvPr id="6" name="Table 5">
            <a:extLst>
              <a:ext uri="{FF2B5EF4-FFF2-40B4-BE49-F238E27FC236}">
                <a16:creationId xmlns:a16="http://schemas.microsoft.com/office/drawing/2014/main" id="{4B03A600-57F0-DD47-FA20-61D5F619C929}"/>
              </a:ext>
            </a:extLst>
          </p:cNvPr>
          <p:cNvGraphicFramePr>
            <a:graphicFrameLocks noGrp="1"/>
          </p:cNvGraphicFramePr>
          <p:nvPr>
            <p:extLst>
              <p:ext uri="{D42A27DB-BD31-4B8C-83A1-F6EECF244321}">
                <p14:modId xmlns:p14="http://schemas.microsoft.com/office/powerpoint/2010/main" val="4292481591"/>
              </p:ext>
            </p:extLst>
          </p:nvPr>
        </p:nvGraphicFramePr>
        <p:xfrm>
          <a:off x="5975131" y="5637982"/>
          <a:ext cx="6216869" cy="1097280"/>
        </p:xfrm>
        <a:graphic>
          <a:graphicData uri="http://schemas.openxmlformats.org/drawingml/2006/table">
            <a:tbl>
              <a:tblPr firstRow="1" bandRow="1">
                <a:tableStyleId>{9D7B26C5-4107-4FEC-AEDC-1716B250A1EF}</a:tableStyleId>
              </a:tblPr>
              <a:tblGrid>
                <a:gridCol w="4890277">
                  <a:extLst>
                    <a:ext uri="{9D8B030D-6E8A-4147-A177-3AD203B41FA5}">
                      <a16:colId xmlns:a16="http://schemas.microsoft.com/office/drawing/2014/main" val="3853476344"/>
                    </a:ext>
                  </a:extLst>
                </a:gridCol>
                <a:gridCol w="1326592">
                  <a:extLst>
                    <a:ext uri="{9D8B030D-6E8A-4147-A177-3AD203B41FA5}">
                      <a16:colId xmlns:a16="http://schemas.microsoft.com/office/drawing/2014/main" val="2455578535"/>
                    </a:ext>
                  </a:extLst>
                </a:gridCol>
              </a:tblGrid>
              <a:tr h="316439">
                <a:tc>
                  <a:txBody>
                    <a:bodyPr/>
                    <a:lstStyle/>
                    <a:p>
                      <a:r>
                        <a:rPr lang="en-GB" dirty="0"/>
                        <a:t>Ratifying Committees</a:t>
                      </a:r>
                    </a:p>
                  </a:txBody>
                  <a:tcPr/>
                </a:tc>
                <a:tc>
                  <a:txBody>
                    <a:bodyPr/>
                    <a:lstStyle/>
                    <a:p>
                      <a:r>
                        <a:rPr lang="en-GB" dirty="0"/>
                        <a:t>Date</a:t>
                      </a:r>
                    </a:p>
                  </a:txBody>
                  <a:tcPr/>
                </a:tc>
                <a:extLst>
                  <a:ext uri="{0D108BD9-81ED-4DB2-BD59-A6C34878D82A}">
                    <a16:rowId xmlns:a16="http://schemas.microsoft.com/office/drawing/2014/main" val="190294024"/>
                  </a:ext>
                </a:extLst>
              </a:tr>
              <a:tr h="316439">
                <a:tc>
                  <a:txBody>
                    <a:bodyPr/>
                    <a:lstStyle/>
                    <a:p>
                      <a:r>
                        <a:rPr lang="en-GB" dirty="0"/>
                        <a:t>NHS GM Quality and Performance Committee </a:t>
                      </a:r>
                    </a:p>
                  </a:txBody>
                  <a:tcPr/>
                </a:tc>
                <a:tc>
                  <a:txBody>
                    <a:bodyPr/>
                    <a:lstStyle/>
                    <a:p>
                      <a:r>
                        <a:rPr lang="en-GB" dirty="0"/>
                        <a:t>06/08/2025</a:t>
                      </a:r>
                    </a:p>
                  </a:txBody>
                  <a:tcPr/>
                </a:tc>
                <a:extLst>
                  <a:ext uri="{0D108BD9-81ED-4DB2-BD59-A6C34878D82A}">
                    <a16:rowId xmlns:a16="http://schemas.microsoft.com/office/drawing/2014/main" val="1233892260"/>
                  </a:ext>
                </a:extLst>
              </a:tr>
              <a:tr h="316439">
                <a:tc>
                  <a:txBody>
                    <a:bodyPr/>
                    <a:lstStyle/>
                    <a:p>
                      <a:r>
                        <a:rPr lang="en-GB" dirty="0"/>
                        <a:t>NHS GM Integrated Care Board</a:t>
                      </a:r>
                    </a:p>
                  </a:txBody>
                  <a:tcPr/>
                </a:tc>
                <a:tc>
                  <a:txBody>
                    <a:bodyPr/>
                    <a:lstStyle/>
                    <a:p>
                      <a:r>
                        <a:rPr lang="en-GB" dirty="0"/>
                        <a:t>17/09/2025</a:t>
                      </a:r>
                    </a:p>
                  </a:txBody>
                  <a:tcPr/>
                </a:tc>
                <a:extLst>
                  <a:ext uri="{0D108BD9-81ED-4DB2-BD59-A6C34878D82A}">
                    <a16:rowId xmlns:a16="http://schemas.microsoft.com/office/drawing/2014/main" val="2566785934"/>
                  </a:ext>
                </a:extLst>
              </a:tr>
            </a:tbl>
          </a:graphicData>
        </a:graphic>
      </p:graphicFrame>
    </p:spTree>
    <p:extLst>
      <p:ext uri="{BB962C8B-B14F-4D97-AF65-F5344CB8AC3E}">
        <p14:creationId xmlns:p14="http://schemas.microsoft.com/office/powerpoint/2010/main" val="1087696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609820-60C0-B143-8171-E0470EAE3786}"/>
              </a:ext>
            </a:extLst>
          </p:cNvPr>
          <p:cNvSpPr>
            <a:spLocks noGrp="1"/>
          </p:cNvSpPr>
          <p:nvPr>
            <p:ph type="title"/>
          </p:nvPr>
        </p:nvSpPr>
        <p:spPr>
          <a:xfrm>
            <a:off x="255639" y="206477"/>
            <a:ext cx="11631561" cy="833935"/>
          </a:xfrm>
          <a:prstGeom prst="roundRect">
            <a:avLst/>
          </a:prstGeom>
          <a:ln w="28575">
            <a:solidFill>
              <a:srgbClr val="0067A5"/>
            </a:solidFill>
          </a:ln>
        </p:spPr>
        <p:txBody>
          <a:bodyPr>
            <a:normAutofit/>
          </a:bodyPr>
          <a:lstStyle/>
          <a:p>
            <a:r>
              <a:rPr lang="en-US" b="1" dirty="0"/>
              <a:t>Learning from Safeguarding Statutory Reviews </a:t>
            </a:r>
          </a:p>
        </p:txBody>
      </p:sp>
      <p:sp>
        <p:nvSpPr>
          <p:cNvPr id="8" name="TextBox 7">
            <a:extLst>
              <a:ext uri="{FF2B5EF4-FFF2-40B4-BE49-F238E27FC236}">
                <a16:creationId xmlns:a16="http://schemas.microsoft.com/office/drawing/2014/main" id="{69347F88-B095-46C2-934D-D46BC70821E7}"/>
              </a:ext>
            </a:extLst>
          </p:cNvPr>
          <p:cNvSpPr txBox="1"/>
          <p:nvPr/>
        </p:nvSpPr>
        <p:spPr>
          <a:xfrm>
            <a:off x="304801" y="1178427"/>
            <a:ext cx="8721211" cy="5047536"/>
          </a:xfrm>
          <a:prstGeom prst="rect">
            <a:avLst/>
          </a:prstGeom>
          <a:noFill/>
          <a:ln w="19050">
            <a:noFill/>
          </a:ln>
        </p:spPr>
        <p:txBody>
          <a:bodyPr wrap="square" lIns="91440" tIns="45720" rIns="91440" bIns="45720" anchor="t">
            <a:spAutoFit/>
          </a:bodyPr>
          <a:lstStyle/>
          <a:p>
            <a:pPr lvl="0"/>
            <a:r>
              <a:rPr lang="en-GB" sz="1400" i="0" dirty="0">
                <a:latin typeface="Segoe Sans"/>
                <a:cs typeface="Arial" panose="020B0604020202020204" pitchFamily="34" charset="0"/>
              </a:rPr>
              <a:t>In collaboration across the 10 GM localities, the Safeguarding Children Partnerships, Safeguarding Adult Boards and Community Safety Partnerships, Designated safeguarding professionals from NHS GM, maintain oversight of learning and recommendations from all statutory safeguarding reviews. </a:t>
            </a:r>
          </a:p>
          <a:p>
            <a:pPr lvl="0"/>
            <a:endParaRPr lang="en-GB" sz="1400" dirty="0">
              <a:latin typeface="Segoe Sans"/>
              <a:cs typeface="Arial" panose="020B0604020202020204" pitchFamily="34" charset="0"/>
            </a:endParaRPr>
          </a:p>
          <a:p>
            <a:pPr lvl="0"/>
            <a:r>
              <a:rPr lang="en-GB" sz="1400" i="0" dirty="0">
                <a:latin typeface="Segoe Sans"/>
                <a:cs typeface="Arial" panose="020B0604020202020204" pitchFamily="34" charset="0"/>
              </a:rPr>
              <a:t>They disseminate key learning from local, regional and national reviews via a range of mechanisms such as health collaboratives, supervision, contractual and relationship meetings and support the embedding of recommendations into practice and policy across the health economy, to ensure prevention of further harm to the most vulnerable children and adults who are at risk of abuse and neglect.  </a:t>
            </a:r>
          </a:p>
          <a:p>
            <a:pPr lvl="0"/>
            <a:endParaRPr lang="en-GB" sz="1400" i="0" dirty="0">
              <a:latin typeface="Segoe Sans"/>
              <a:cs typeface="Arial" panose="020B0604020202020204" pitchFamily="34" charset="0"/>
            </a:endParaRPr>
          </a:p>
          <a:p>
            <a:pPr lvl="0"/>
            <a:r>
              <a:rPr lang="en-GB" sz="1400" i="0" dirty="0">
                <a:latin typeface="Segoe Sans"/>
                <a:cs typeface="Arial" panose="020B0604020202020204" pitchFamily="34" charset="0"/>
              </a:rPr>
              <a:t>Learning from reviews examples include:</a:t>
            </a:r>
          </a:p>
          <a:p>
            <a:pPr lvl="0"/>
            <a:endParaRPr lang="en-GB" sz="1400" i="0" dirty="0">
              <a:latin typeface="Segoe Sans"/>
              <a:cs typeface="Arial" panose="020B0604020202020204" pitchFamily="34" charset="0"/>
            </a:endParaRPr>
          </a:p>
          <a:p>
            <a:pPr marL="628650" lvl="1" indent="-171450">
              <a:buFont typeface="Arial" panose="020B0604020202020204" pitchFamily="34" charset="0"/>
              <a:buChar char="•"/>
            </a:pPr>
            <a:r>
              <a:rPr lang="en-GB" sz="1400" dirty="0">
                <a:latin typeface="Segoe Sans"/>
                <a:cs typeface="Arial"/>
              </a:rPr>
              <a:t>Statutory</a:t>
            </a:r>
            <a:r>
              <a:rPr lang="en-GB" sz="1400" i="0" dirty="0">
                <a:latin typeface="Segoe Sans"/>
                <a:cs typeface="Arial"/>
              </a:rPr>
              <a:t> reviews undertaken during 2024-25, directly influencing the national and local agenda around child sexual abuse (CSA). This has included findings, and recommendations influencing the Child Safeguarding Practice Review National Panel thematic report “I wanted them all to notice” and Designated Professionals from NHS GM working closely with the National Centre of Expertise in CSA, to develop and deliver a one-day virtual roadshow, open to 1000 multiagency staff to access across the GM footprint.</a:t>
            </a:r>
          </a:p>
          <a:p>
            <a:pPr marL="628650" lvl="1" indent="-171450">
              <a:buFont typeface="Arial" panose="020B0604020202020204" pitchFamily="34" charset="0"/>
              <a:buChar char="•"/>
            </a:pPr>
            <a:r>
              <a:rPr lang="en-GB" sz="1400" i="0" dirty="0">
                <a:latin typeface="Segoe Sans"/>
                <a:cs typeface="Arial"/>
              </a:rPr>
              <a:t>Learning and development sessions, planned for delivery by Named GPs for Safeguarding during 2025-26 to GP Safeguarding leads, across 10 GM localities, aligned to recurrent learning.    </a:t>
            </a:r>
          </a:p>
          <a:p>
            <a:pPr marL="628650" lvl="1" indent="-171450">
              <a:buFont typeface="Arial" panose="020B0604020202020204" pitchFamily="34" charset="0"/>
              <a:buChar char="•"/>
            </a:pPr>
            <a:r>
              <a:rPr lang="en-GB" sz="1400" dirty="0">
                <a:latin typeface="Segoe Sans"/>
                <a:cs typeface="Arial"/>
              </a:rPr>
              <a:t>Learning</a:t>
            </a:r>
            <a:r>
              <a:rPr lang="en-GB" sz="1400" i="0" dirty="0">
                <a:latin typeface="Segoe Sans"/>
                <a:cs typeface="Arial"/>
              </a:rPr>
              <a:t> from a GM Rapid Review directly influencing Home Office safeguarding training </a:t>
            </a:r>
          </a:p>
          <a:p>
            <a:pPr marL="628650" lvl="1" indent="-171450">
              <a:buFont typeface="Arial" panose="020B0604020202020204" pitchFamily="34" charset="0"/>
              <a:buChar char="•"/>
            </a:pPr>
            <a:r>
              <a:rPr lang="en-GB" sz="1400" dirty="0">
                <a:latin typeface="Segoe Sans"/>
                <a:cs typeface="Arial"/>
              </a:rPr>
              <a:t>Liaison</a:t>
            </a:r>
            <a:r>
              <a:rPr lang="en-GB" sz="1400" i="0" dirty="0">
                <a:latin typeface="Segoe Sans"/>
                <a:cs typeface="Arial"/>
              </a:rPr>
              <a:t> with NHSE to ensure that recruited nurses from abroad receive information on how to access antenatal care and pregnancy employment rights</a:t>
            </a:r>
            <a:endParaRPr lang="en-GB" sz="1400" dirty="0">
              <a:latin typeface="Segoe Sans"/>
              <a:cs typeface="Arial"/>
            </a:endParaRPr>
          </a:p>
          <a:p>
            <a:pPr lvl="1"/>
            <a:endParaRPr lang="en-GB" sz="1400" i="0" dirty="0">
              <a:latin typeface="Segoe Sans"/>
              <a:cs typeface="Arial" panose="020B0604020202020204" pitchFamily="34" charset="0"/>
            </a:endParaRPr>
          </a:p>
        </p:txBody>
      </p:sp>
      <p:sp>
        <p:nvSpPr>
          <p:cNvPr id="10" name="TextBox 9">
            <a:extLst>
              <a:ext uri="{FF2B5EF4-FFF2-40B4-BE49-F238E27FC236}">
                <a16:creationId xmlns:a16="http://schemas.microsoft.com/office/drawing/2014/main" id="{7C5EA178-A856-08BA-36ED-3E3F9D050533}"/>
              </a:ext>
            </a:extLst>
          </p:cNvPr>
          <p:cNvSpPr txBox="1"/>
          <p:nvPr/>
        </p:nvSpPr>
        <p:spPr>
          <a:xfrm>
            <a:off x="9261986" y="1487870"/>
            <a:ext cx="2625213" cy="4428649"/>
          </a:xfrm>
          <a:prstGeom prst="roundRect">
            <a:avLst/>
          </a:prstGeom>
          <a:solidFill>
            <a:srgbClr val="0067A5"/>
          </a:solidFill>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Arial"/>
                <a:cs typeface="Arial"/>
              </a:rPr>
              <a:t>GM Safeguarding System Learning and Improvement: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chemeClr val="bg1"/>
              </a:solidFill>
              <a:effectLst/>
              <a:uLnTx/>
              <a:uFillTx/>
              <a:latin typeface="Arial"/>
              <a:cs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i="1" u="none" strike="noStrike" kern="0" cap="none" spc="0" normalizeH="0" baseline="0" noProof="0" dirty="0">
                <a:ln>
                  <a:noFill/>
                </a:ln>
                <a:solidFill>
                  <a:schemeClr val="bg1"/>
                </a:solidFill>
                <a:effectLst/>
                <a:uLnTx/>
                <a:uFillTx/>
                <a:latin typeface="Arial"/>
                <a:cs typeface="Arial"/>
              </a:rPr>
              <a:t>In 2024/25, the NHS  Greater Manchester-wide statutory review platform was developed.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i="1" u="none" strike="noStrike" kern="0" cap="none" spc="0" normalizeH="0" baseline="0" noProof="0" dirty="0">
                <a:ln>
                  <a:noFill/>
                </a:ln>
                <a:solidFill>
                  <a:schemeClr val="bg1"/>
                </a:solidFill>
                <a:effectLst/>
                <a:uLnTx/>
                <a:uFillTx/>
                <a:latin typeface="Arial"/>
                <a:cs typeface="Arial"/>
              </a:rPr>
              <a:t>This strategic tool will provide system-level data and analytics to identify recurrent safeguarding themes and trends.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i="1" u="none" strike="noStrike" kern="0" cap="none" spc="0" normalizeH="0" baseline="0" noProof="0" dirty="0">
                <a:ln>
                  <a:noFill/>
                </a:ln>
                <a:solidFill>
                  <a:schemeClr val="bg1"/>
                </a:solidFill>
                <a:effectLst/>
                <a:uLnTx/>
                <a:uFillTx/>
                <a:latin typeface="Arial"/>
                <a:cs typeface="Arial"/>
              </a:rPr>
              <a:t>This will influence and inform strategic commissioning and  health services, to drive improvement in outcomes for our population.</a:t>
            </a:r>
            <a:endParaRPr kumimoji="0" lang="en-US" sz="1400" i="1" u="none" strike="noStrike" kern="0" cap="none" spc="0" normalizeH="0" baseline="0" noProof="0" dirty="0">
              <a:ln>
                <a:noFill/>
              </a:ln>
              <a:solidFill>
                <a:schemeClr val="bg1"/>
              </a:solidFill>
              <a:effectLst/>
              <a:uLnTx/>
              <a:uFillTx/>
              <a:latin typeface="Arial"/>
              <a:cs typeface="Arial"/>
            </a:endParaRPr>
          </a:p>
        </p:txBody>
      </p:sp>
    </p:spTree>
    <p:extLst>
      <p:ext uri="{BB962C8B-B14F-4D97-AF65-F5344CB8AC3E}">
        <p14:creationId xmlns:p14="http://schemas.microsoft.com/office/powerpoint/2010/main" val="1695037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609820-60C0-B143-8171-E0470EAE3786}"/>
              </a:ext>
            </a:extLst>
          </p:cNvPr>
          <p:cNvSpPr>
            <a:spLocks noGrp="1"/>
          </p:cNvSpPr>
          <p:nvPr>
            <p:ph type="title"/>
          </p:nvPr>
        </p:nvSpPr>
        <p:spPr>
          <a:xfrm>
            <a:off x="239828" y="255203"/>
            <a:ext cx="11808373" cy="767352"/>
          </a:xfrm>
          <a:prstGeom prst="roundRect">
            <a:avLst/>
          </a:prstGeom>
          <a:ln w="19050">
            <a:solidFill>
              <a:srgbClr val="0067A5"/>
            </a:solidFill>
          </a:ln>
        </p:spPr>
        <p:txBody>
          <a:bodyPr/>
          <a:lstStyle/>
          <a:p>
            <a:r>
              <a:rPr lang="en-US" b="1" dirty="0"/>
              <a:t>Domestic Abuse</a:t>
            </a:r>
          </a:p>
        </p:txBody>
      </p:sp>
      <p:graphicFrame>
        <p:nvGraphicFramePr>
          <p:cNvPr id="4" name="Table 4">
            <a:extLst>
              <a:ext uri="{FF2B5EF4-FFF2-40B4-BE49-F238E27FC236}">
                <a16:creationId xmlns:a16="http://schemas.microsoft.com/office/drawing/2014/main" id="{0EDBEAF2-01A4-3444-123F-9452F178249A}"/>
              </a:ext>
            </a:extLst>
          </p:cNvPr>
          <p:cNvGraphicFramePr>
            <a:graphicFrameLocks noGrp="1"/>
          </p:cNvGraphicFramePr>
          <p:nvPr>
            <p:ph idx="1"/>
            <p:extLst>
              <p:ext uri="{D42A27DB-BD31-4B8C-83A1-F6EECF244321}">
                <p14:modId xmlns:p14="http://schemas.microsoft.com/office/powerpoint/2010/main" val="4257664596"/>
              </p:ext>
            </p:extLst>
          </p:nvPr>
        </p:nvGraphicFramePr>
        <p:xfrm>
          <a:off x="227408" y="1172183"/>
          <a:ext cx="11820793" cy="5685817"/>
        </p:xfrm>
        <a:graphic>
          <a:graphicData uri="http://schemas.openxmlformats.org/drawingml/2006/table">
            <a:tbl>
              <a:tblPr firstRow="1" bandRow="1">
                <a:tableStyleId>{F5AB1C69-6EDB-4FF4-983F-18BD219EF322}</a:tableStyleId>
              </a:tblPr>
              <a:tblGrid>
                <a:gridCol w="1600243">
                  <a:extLst>
                    <a:ext uri="{9D8B030D-6E8A-4147-A177-3AD203B41FA5}">
                      <a16:colId xmlns:a16="http://schemas.microsoft.com/office/drawing/2014/main" val="3217747332"/>
                    </a:ext>
                  </a:extLst>
                </a:gridCol>
                <a:gridCol w="10220550">
                  <a:extLst>
                    <a:ext uri="{9D8B030D-6E8A-4147-A177-3AD203B41FA5}">
                      <a16:colId xmlns:a16="http://schemas.microsoft.com/office/drawing/2014/main" val="3149095348"/>
                    </a:ext>
                  </a:extLst>
                </a:gridCol>
              </a:tblGrid>
              <a:tr h="3841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Arial" panose="020B0604020202020204" pitchFamily="34" charset="0"/>
                          <a:cs typeface="Arial" panose="020B0604020202020204" pitchFamily="34" charset="0"/>
                        </a:rPr>
                        <a:t>Domestic Abuse Requirements</a:t>
                      </a:r>
                      <a:endParaRPr lang="en-GB" sz="1000" dirty="0">
                        <a:solidFill>
                          <a:schemeClr val="bg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Arial" panose="020B0604020202020204" pitchFamily="34" charset="0"/>
                          <a:cs typeface="Arial" panose="020B0604020202020204" pitchFamily="34" charset="0"/>
                        </a:rPr>
                        <a:t>NHS GM Assurance and Key Areas of Development </a:t>
                      </a:r>
                      <a:endParaRPr lang="en-GB" sz="1000"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94950450"/>
                  </a:ext>
                </a:extLst>
              </a:tr>
              <a:tr h="1846384">
                <a:tc>
                  <a:txBody>
                    <a:bodyPr/>
                    <a:lstStyle/>
                    <a:p>
                      <a:r>
                        <a:rPr lang="en-GB" sz="1000" b="1" dirty="0">
                          <a:solidFill>
                            <a:schemeClr val="tx1"/>
                          </a:solidFill>
                          <a:latin typeface="Arial" panose="020B0604020202020204" pitchFamily="34" charset="0"/>
                          <a:cs typeface="Arial" panose="020B0604020202020204" pitchFamily="34" charset="0"/>
                        </a:rPr>
                        <a:t>NHS GM ICB Statutory </a:t>
                      </a:r>
                    </a:p>
                    <a:p>
                      <a:pPr lvl="0">
                        <a:buNone/>
                      </a:pPr>
                      <a:r>
                        <a:rPr lang="en-GB" sz="1000" b="1" dirty="0">
                          <a:solidFill>
                            <a:schemeClr val="tx1"/>
                          </a:solidFill>
                          <a:latin typeface="Arial" panose="020B0604020202020204" pitchFamily="34" charset="0"/>
                          <a:cs typeface="Arial" panose="020B0604020202020204" pitchFamily="34" charset="0"/>
                        </a:rPr>
                        <a:t>Functions  </a:t>
                      </a:r>
                      <a:endParaRPr lang="en-GB" sz="1000" dirty="0">
                        <a:solidFill>
                          <a:schemeClr val="tx1"/>
                        </a:solidFill>
                        <a:latin typeface="Arial" panose="020B0604020202020204" pitchFamily="34" charset="0"/>
                        <a:cs typeface="Arial" panose="020B0604020202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u="none" strike="noStrike" noProof="0" dirty="0">
                          <a:solidFill>
                            <a:schemeClr val="tx1"/>
                          </a:solidFill>
                          <a:effectLst/>
                          <a:latin typeface="Arial" panose="020B0604020202020204" pitchFamily="34" charset="0"/>
                          <a:cs typeface="Arial" panose="020B0604020202020204" pitchFamily="34" charset="0"/>
                        </a:rPr>
                        <a:t>NHS GM Executive Chief Nurse holds statutory accountability for commissioning assurance functions related to safeguarding, including the domestic abuse agenda. This responsibility encompasses alignment with NHS GM Population Health to ensure a system-wide, integrated approach to domestic abuse safeguarding.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u="none" strike="noStrike" noProof="0" dirty="0">
                          <a:solidFill>
                            <a:schemeClr val="tx1"/>
                          </a:solidFill>
                          <a:effectLst/>
                          <a:latin typeface="Arial" panose="020B0604020202020204" pitchFamily="34" charset="0"/>
                          <a:cs typeface="Arial" panose="020B0604020202020204" pitchFamily="34" charset="0"/>
                        </a:rPr>
                        <a:t>The statutory duty to participate in Domestic Homicide Reviews (DHRs) is fulfilled through the NHS GM Designated Safeguarding Teams, ensuring compliance with national safeguarding protocols and embedding safeguarding within governance, commissioning, and quality assurance processes.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u="none" strike="noStrike" baseline="0" noProof="0" dirty="0">
                          <a:solidFill>
                            <a:schemeClr val="tx1"/>
                          </a:solidFill>
                          <a:latin typeface="Arial" panose="020B0604020202020204" pitchFamily="34" charset="0"/>
                          <a:cs typeface="Arial" panose="020B0604020202020204" pitchFamily="34" charset="0"/>
                        </a:rPr>
                        <a:t>The NHS GM Domestic Abuse Policy for staff is implemented as part of the organisation’s statutory safeguarding responsibilities and aligns with the national </a:t>
                      </a:r>
                      <a:r>
                        <a:rPr lang="en-GB" sz="1000" b="0" u="none" strike="noStrike" baseline="0" noProof="0" dirty="0">
                          <a:solidFill>
                            <a:schemeClr val="tx1"/>
                          </a:solidFill>
                          <a:latin typeface="Arial" panose="020B0604020202020204" pitchFamily="34" charset="0"/>
                          <a:cs typeface="Arial" panose="020B0604020202020204" pitchFamily="34" charset="0"/>
                          <a:hlinkClick r:id="rId3"/>
                        </a:rPr>
                        <a:t>Sexual Safety Charter</a:t>
                      </a:r>
                      <a:r>
                        <a:rPr lang="en-GB" sz="1000" b="0" u="none" strike="noStrike" baseline="0" noProof="0" dirty="0">
                          <a:solidFill>
                            <a:schemeClr val="tx1"/>
                          </a:solidFill>
                          <a:latin typeface="Arial" panose="020B0604020202020204" pitchFamily="34" charset="0"/>
                          <a:cs typeface="Arial" panose="020B0604020202020204" pitchFamily="34" charset="0"/>
                        </a:rPr>
                        <a:t>. This policy reinforces NHS GM’s commitment to a zero-tolerance approach to all forms of domestic abuse and sexual misconduct within the healthcare setting.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u="none" strike="noStrike" baseline="0" noProof="0" dirty="0">
                          <a:solidFill>
                            <a:schemeClr val="tx1"/>
                          </a:solidFill>
                          <a:latin typeface="Arial" panose="020B0604020202020204" pitchFamily="34" charset="0"/>
                          <a:cs typeface="Arial" panose="020B0604020202020204" pitchFamily="34" charset="0"/>
                        </a:rPr>
                        <a:t>Strategic oversight of the domestic abuse agenda is maintained through the GM Gender Based Violence Board, with operational alignment via locality-level Community Safety Partnerships, Safeguarding Boards, and Safeguarding Partnerships. These structures ensure that NHS GM’s safeguarding responsibilities are embedded across the system and that staff are supported through robust governance, policy implementation, and multi-agency collaboration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u="none" strike="noStrike" baseline="0" noProof="0" dirty="0">
                          <a:solidFill>
                            <a:schemeClr val="tx1"/>
                          </a:solidFill>
                          <a:latin typeface="Arial" panose="020B0604020202020204" pitchFamily="34" charset="0"/>
                          <a:cs typeface="Arial" panose="020B0604020202020204" pitchFamily="34" charset="0"/>
                        </a:rPr>
                        <a:t>In line with the NHSE SAAF (2024), NHS GM ensures strategic representation across all localities on Community Safety Partnerships and Domestic Abuse Local Partnership Boards.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u="none" strike="noStrike" baseline="0" noProof="0" dirty="0">
                          <a:solidFill>
                            <a:schemeClr val="tx1"/>
                          </a:solidFill>
                          <a:latin typeface="Arial" panose="020B0604020202020204" pitchFamily="34" charset="0"/>
                          <a:cs typeface="Arial" panose="020B0604020202020204" pitchFamily="34" charset="0"/>
                        </a:rPr>
                        <a:t>Each locality maintains a Domestic Abuse Strategy—either integrated with safer accommodation provisions or as a stand-alone Safer Accommodation Strategy—fulfilling the ICB’s statutory safeguarding responsibilities and supporting system-wide assurance and accountability.</a:t>
                      </a:r>
                    </a:p>
                  </a:txBody>
                  <a:tcPr/>
                </a:tc>
                <a:extLst>
                  <a:ext uri="{0D108BD9-81ED-4DB2-BD59-A6C34878D82A}">
                    <a16:rowId xmlns:a16="http://schemas.microsoft.com/office/drawing/2014/main" val="303522310"/>
                  </a:ext>
                </a:extLst>
              </a:tr>
              <a:tr h="975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Arial" panose="020B0604020202020204" pitchFamily="34" charset="0"/>
                          <a:cs typeface="Arial" panose="020B0604020202020204" pitchFamily="34" charset="0"/>
                        </a:rPr>
                        <a:t>NHS GM Domestic abuse policy, procedures and systems to monitor the domestic abuse agenda</a:t>
                      </a:r>
                      <a:endParaRPr lang="en-GB" sz="1000" b="1" dirty="0">
                        <a:solidFill>
                          <a:schemeClr val="tx1"/>
                        </a:solidFill>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000" b="0" dirty="0">
                          <a:solidFill>
                            <a:schemeClr val="tx1"/>
                          </a:solidFill>
                          <a:latin typeface="Arial" panose="020B0604020202020204" pitchFamily="34" charset="0"/>
                          <a:cs typeface="Arial" panose="020B0604020202020204" pitchFamily="34" charset="0"/>
                        </a:rPr>
                        <a:t>Domestic abuse is incorporated within NHS GM Safeguarding Policy for NHS GM staff</a:t>
                      </a:r>
                    </a:p>
                    <a:p>
                      <a:pPr marL="285750" lvl="0" indent="-285750">
                        <a:buFont typeface="Arial" panose="020B0604020202020204" pitchFamily="34" charset="0"/>
                        <a:buChar char="•"/>
                      </a:pPr>
                      <a:r>
                        <a:rPr lang="en-US" sz="1000" b="0" dirty="0">
                          <a:solidFill>
                            <a:schemeClr val="tx1"/>
                          </a:solidFill>
                          <a:latin typeface="Arial" panose="020B0604020202020204" pitchFamily="34" charset="0"/>
                          <a:cs typeface="Arial" panose="020B0604020202020204" pitchFamily="34" charset="0"/>
                        </a:rPr>
                        <a:t>Domestic abuse  is a key workstream of NHS GM Safeguarding as part of NHS GM Safeguarding Governance arrangements. </a:t>
                      </a:r>
                    </a:p>
                    <a:p>
                      <a:pPr marL="285750" lvl="0" indent="-285750">
                        <a:buFont typeface="Arial" panose="020B0604020202020204" pitchFamily="34" charset="0"/>
                        <a:buChar char="•"/>
                      </a:pPr>
                      <a:r>
                        <a:rPr lang="en-US" sz="1000" b="0" dirty="0">
                          <a:solidFill>
                            <a:schemeClr val="tx1"/>
                          </a:solidFill>
                          <a:latin typeface="Arial" panose="020B0604020202020204" pitchFamily="34" charset="0"/>
                          <a:cs typeface="Arial" panose="020B0604020202020204" pitchFamily="34" charset="0"/>
                        </a:rPr>
                        <a:t>Designated professionals have maintained oversight of the system response to the introduction of the Domestic Abuse Bill 2021 and </a:t>
                      </a:r>
                      <a:r>
                        <a:rPr lang="en-US" sz="1000" b="0" u="none" strike="noStrike" baseline="0" noProof="0" dirty="0">
                          <a:solidFill>
                            <a:schemeClr val="tx1"/>
                          </a:solidFill>
                          <a:latin typeface="Arial" panose="020B0604020202020204" pitchFamily="34" charset="0"/>
                          <a:cs typeface="Arial" panose="020B0604020202020204" pitchFamily="34" charset="0"/>
                        </a:rPr>
                        <a:t> is included within NHS GM  provider safeguarding contractual standards in 2023-24.</a:t>
                      </a:r>
                    </a:p>
                    <a:p>
                      <a:pPr marL="285750" lvl="0" indent="-285750">
                        <a:buFont typeface="Arial" panose="020B0604020202020204" pitchFamily="34" charset="0"/>
                        <a:buChar char="•"/>
                      </a:pPr>
                      <a:r>
                        <a:rPr lang="en-US" sz="1000" b="0" u="none" strike="noStrike" baseline="0" noProof="0" dirty="0">
                          <a:solidFill>
                            <a:schemeClr val="tx1"/>
                          </a:solidFill>
                          <a:latin typeface="Arial" panose="020B0604020202020204" pitchFamily="34" charset="0"/>
                          <a:cs typeface="Arial" panose="020B0604020202020204" pitchFamily="34" charset="0"/>
                        </a:rPr>
                        <a:t>All localities have a Domestic Abuse Strategy which includes safer accommodation or a stand-alone Safer Accommodation Strategy</a:t>
                      </a:r>
                      <a:endParaRPr lang="en-US" sz="1000" b="0" i="0" u="none" strike="noStrike" baseline="0" noProof="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21353901"/>
                  </a:ext>
                </a:extLst>
              </a:tr>
              <a:tr h="1122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Arial" panose="020B0604020202020204" pitchFamily="34" charset="0"/>
                          <a:cs typeface="Arial" panose="020B0604020202020204" pitchFamily="34" charset="0"/>
                        </a:rPr>
                        <a:t>NHS GM System achievements for 2024-25</a:t>
                      </a:r>
                      <a:endParaRPr lang="en-GB" sz="1000" dirty="0">
                        <a:solidFill>
                          <a:schemeClr val="tx1"/>
                        </a:solidFill>
                        <a:latin typeface="Arial" panose="020B0604020202020204" pitchFamily="34" charset="0"/>
                        <a:cs typeface="Arial" panose="020B0604020202020204" pitchFamily="34" charset="0"/>
                      </a:endParaRPr>
                    </a:p>
                  </a:txBody>
                  <a:tcPr/>
                </a:tc>
                <a:tc>
                  <a:txBody>
                    <a:bodyPr/>
                    <a:lstStyle/>
                    <a:p>
                      <a:pPr marL="268288" marR="0" lvl="0" indent="-2682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Strategic commissioning review is underway for DVA &amp; includes primary care– this work is progressing in conjunction with GMCA and NHS GM Population Health to support an equitable standardised offer across general practice in GM.</a:t>
                      </a:r>
                    </a:p>
                    <a:p>
                      <a:pPr marL="268288" marR="0" lvl="0" indent="-2682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Domestic abuse is outlined in our ICB Joint Forward Plan 2023 – 28 as a key area of development for strengthening communities </a:t>
                      </a:r>
                    </a:p>
                    <a:p>
                      <a:pPr marL="268288" marR="0" lvl="0" indent="-2682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System Leadership and Partnership engagement at the GM Gender Based Violence Board supports delivery of the GBV strategy and promotes a GM collaborative response across the system – include mayoral work</a:t>
                      </a:r>
                    </a:p>
                    <a:p>
                      <a:pPr marL="268288" marR="0" lvl="0" indent="-2682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NHS GM has implemented our sexual safety charter and launched our sexual safety policy. </a:t>
                      </a:r>
                    </a:p>
                    <a:p>
                      <a:pPr marL="268288" marR="0" lvl="0" indent="-2682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NHSE SAAF protocol for Domestic Homicide Reviews (DHR) introduced and placed additional NHS GM responsibilities to support the Home Office on Quality Assurance of the DHR process</a:t>
                      </a:r>
                      <a:endParaRPr kumimoji="0" lang="en-GB"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177163248"/>
                  </a:ext>
                </a:extLst>
              </a:tr>
              <a:tr h="900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tx1"/>
                          </a:solidFill>
                          <a:latin typeface="Arial" panose="020B0604020202020204" pitchFamily="34" charset="0"/>
                          <a:cs typeface="Arial" panose="020B0604020202020204" pitchFamily="34" charset="0"/>
                        </a:rPr>
                        <a:t>NHS GM System developments for 2025-26</a:t>
                      </a:r>
                      <a:endParaRPr lang="en-GB" sz="1000" dirty="0">
                        <a:solidFill>
                          <a:schemeClr val="tx1"/>
                        </a:solidFill>
                        <a:latin typeface="Arial" panose="020B0604020202020204" pitchFamily="34" charset="0"/>
                        <a:cs typeface="Arial" panose="020B0604020202020204" pitchFamily="34" charset="0"/>
                      </a:endParaRPr>
                    </a:p>
                  </a:txBody>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Compliance with NHSE SAAF Protocol - Domestic Abuse, Serious Violence and Sexual Violence outline ICB responsibilities.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chemeClr val="tx1"/>
                          </a:solidFill>
                          <a:latin typeface="Arial" panose="020B0604020202020204" pitchFamily="34" charset="0"/>
                          <a:cs typeface="Arial" panose="020B0604020202020204" pitchFamily="34" charset="0"/>
                        </a:rPr>
                        <a:t>Implementation of the GM Gender Based Violence delivery plan specifically the NHS GM elements </a:t>
                      </a:r>
                      <a:r>
                        <a:rPr lang="en-GB" sz="1000" dirty="0">
                          <a:latin typeface="Arial" panose="020B0604020202020204" pitchFamily="34" charset="0"/>
                          <a:cs typeface="Arial" panose="020B0604020202020204" pitchFamily="34" charset="0"/>
                          <a:hlinkClick r:id="rId4"/>
                        </a:rPr>
                        <a:t>Gender-based violence strategy delivery plan 2024-26</a:t>
                      </a:r>
                      <a:r>
                        <a:rPr lang="en-GB" sz="1000" dirty="0">
                          <a:latin typeface="Arial" panose="020B0604020202020204" pitchFamily="34" charset="0"/>
                          <a:cs typeface="Arial" panose="020B0604020202020204" pitchFamily="34" charset="0"/>
                        </a:rPr>
                        <a:t> which align to the ten-year GM </a:t>
                      </a:r>
                      <a:r>
                        <a:rPr lang="en-GB" sz="1000" dirty="0">
                          <a:solidFill>
                            <a:schemeClr val="tx1"/>
                          </a:solidFill>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hlinkClick r:id="rId5"/>
                        </a:rPr>
                        <a:t>Gender Based Violence Strategy</a:t>
                      </a:r>
                      <a:endParaRPr lang="en-GB" sz="100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chemeClr val="tx1"/>
                          </a:solidFill>
                          <a:latin typeface="Arial" panose="020B0604020202020204" pitchFamily="34" charset="0"/>
                          <a:cs typeface="Arial" panose="020B0604020202020204" pitchFamily="34" charset="0"/>
                        </a:rPr>
                        <a:t>Key strategic system learning from GM DHRs has influenced strategic commissioning priorities and supported the NHS GM commissioning review, outputs awaited.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chemeClr val="tx1"/>
                          </a:solidFill>
                          <a:latin typeface="Arial" panose="020B0604020202020204" pitchFamily="34" charset="0"/>
                          <a:cs typeface="Arial" panose="020B0604020202020204" pitchFamily="34" charset="0"/>
                        </a:rPr>
                        <a:t>The ICB will promote implementation of the Sexual Safety Charter across our commissioned providers and seek contractual assurance.</a:t>
                      </a:r>
                    </a:p>
                  </a:txBody>
                  <a:tcPr/>
                </a:tc>
                <a:extLst>
                  <a:ext uri="{0D108BD9-81ED-4DB2-BD59-A6C34878D82A}">
                    <a16:rowId xmlns:a16="http://schemas.microsoft.com/office/drawing/2014/main" val="2481815454"/>
                  </a:ext>
                </a:extLst>
              </a:tr>
            </a:tbl>
          </a:graphicData>
        </a:graphic>
      </p:graphicFrame>
    </p:spTree>
    <p:extLst>
      <p:ext uri="{BB962C8B-B14F-4D97-AF65-F5344CB8AC3E}">
        <p14:creationId xmlns:p14="http://schemas.microsoft.com/office/powerpoint/2010/main" val="623648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609820-60C0-B143-8171-E0470EAE3786}"/>
              </a:ext>
            </a:extLst>
          </p:cNvPr>
          <p:cNvSpPr>
            <a:spLocks noGrp="1"/>
          </p:cNvSpPr>
          <p:nvPr>
            <p:ph type="title"/>
          </p:nvPr>
        </p:nvSpPr>
        <p:spPr>
          <a:xfrm>
            <a:off x="70339" y="230375"/>
            <a:ext cx="11907296" cy="747087"/>
          </a:xfrm>
          <a:prstGeom prst="roundRect">
            <a:avLst/>
          </a:prstGeom>
          <a:ln w="28575">
            <a:solidFill>
              <a:srgbClr val="0067A5"/>
            </a:solidFill>
          </a:ln>
        </p:spPr>
        <p:txBody>
          <a:bodyPr/>
          <a:lstStyle/>
          <a:p>
            <a:r>
              <a:rPr lang="en-US" b="1" dirty="0"/>
              <a:t>Serious Violence Duty</a:t>
            </a:r>
          </a:p>
        </p:txBody>
      </p:sp>
      <p:graphicFrame>
        <p:nvGraphicFramePr>
          <p:cNvPr id="6" name="Table 6">
            <a:extLst>
              <a:ext uri="{FF2B5EF4-FFF2-40B4-BE49-F238E27FC236}">
                <a16:creationId xmlns:a16="http://schemas.microsoft.com/office/drawing/2014/main" id="{609D3E8C-02D7-71A7-BA1A-FC8DC70F0961}"/>
              </a:ext>
            </a:extLst>
          </p:cNvPr>
          <p:cNvGraphicFramePr>
            <a:graphicFrameLocks noGrp="1"/>
          </p:cNvGraphicFramePr>
          <p:nvPr>
            <p:extLst>
              <p:ext uri="{D42A27DB-BD31-4B8C-83A1-F6EECF244321}">
                <p14:modId xmlns:p14="http://schemas.microsoft.com/office/powerpoint/2010/main" val="371617590"/>
              </p:ext>
            </p:extLst>
          </p:nvPr>
        </p:nvGraphicFramePr>
        <p:xfrm>
          <a:off x="35169" y="1101213"/>
          <a:ext cx="12121661" cy="5737860"/>
        </p:xfrm>
        <a:graphic>
          <a:graphicData uri="http://schemas.openxmlformats.org/drawingml/2006/table">
            <a:tbl>
              <a:tblPr firstRow="1" bandRow="1">
                <a:tableStyleId>{93296810-A885-4BE3-A3E7-6D5BEEA58F35}</a:tableStyleId>
              </a:tblPr>
              <a:tblGrid>
                <a:gridCol w="1982710">
                  <a:extLst>
                    <a:ext uri="{9D8B030D-6E8A-4147-A177-3AD203B41FA5}">
                      <a16:colId xmlns:a16="http://schemas.microsoft.com/office/drawing/2014/main" val="1355198774"/>
                    </a:ext>
                  </a:extLst>
                </a:gridCol>
                <a:gridCol w="10138951">
                  <a:extLst>
                    <a:ext uri="{9D8B030D-6E8A-4147-A177-3AD203B41FA5}">
                      <a16:colId xmlns:a16="http://schemas.microsoft.com/office/drawing/2014/main" val="2415865394"/>
                    </a:ext>
                  </a:extLst>
                </a:gridCol>
              </a:tblGrid>
              <a:tr h="370840">
                <a:tc>
                  <a:txBody>
                    <a:bodyPr/>
                    <a:lstStyle/>
                    <a:p>
                      <a:r>
                        <a:rPr lang="en-GB" sz="1050" dirty="0">
                          <a:solidFill>
                            <a:schemeClr val="tx1">
                              <a:lumMod val="50000"/>
                            </a:schemeClr>
                          </a:solidFill>
                          <a:latin typeface="Arial" panose="020B0604020202020204" pitchFamily="34" charset="0"/>
                          <a:cs typeface="Arial" panose="020B0604020202020204" pitchFamily="34" charset="0"/>
                        </a:rPr>
                        <a:t>Serious Violence Duty Requirements </a:t>
                      </a:r>
                    </a:p>
                  </a:txBody>
                  <a:tcPr/>
                </a:tc>
                <a:tc>
                  <a:txBody>
                    <a:bodyPr/>
                    <a:lstStyle/>
                    <a:p>
                      <a:r>
                        <a:rPr lang="en-GB" sz="1050" dirty="0">
                          <a:solidFill>
                            <a:schemeClr val="tx1">
                              <a:lumMod val="50000"/>
                            </a:schemeClr>
                          </a:solidFill>
                          <a:latin typeface="Arial" panose="020B0604020202020204" pitchFamily="34" charset="0"/>
                          <a:cs typeface="Arial" panose="020B0604020202020204" pitchFamily="34" charset="0"/>
                        </a:rPr>
                        <a:t>NHS GM Assurance &amp; Key Areas of Development  </a:t>
                      </a:r>
                    </a:p>
                  </a:txBody>
                  <a:tcPr/>
                </a:tc>
                <a:extLst>
                  <a:ext uri="{0D108BD9-81ED-4DB2-BD59-A6C34878D82A}">
                    <a16:rowId xmlns:a16="http://schemas.microsoft.com/office/drawing/2014/main" val="5579986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u="none" strike="noStrike" kern="1200" cap="none" spc="0" normalizeH="0" baseline="0" noProof="0" dirty="0">
                          <a:ln>
                            <a:noFill/>
                          </a:ln>
                          <a:solidFill>
                            <a:schemeClr val="tx1">
                              <a:lumMod val="50000"/>
                            </a:schemeClr>
                          </a:solidFill>
                          <a:effectLst/>
                          <a:uLnTx/>
                          <a:uFillTx/>
                          <a:latin typeface="Arial" panose="020B0604020202020204" pitchFamily="34" charset="0"/>
                          <a:cs typeface="Arial" panose="020B0604020202020204" pitchFamily="34" charset="0"/>
                        </a:rPr>
                        <a:t>NHS GM ICB Statutory </a:t>
                      </a:r>
                    </a:p>
                    <a:p>
                      <a:pPr marL="0" marR="0" lvl="0" indent="0" algn="l" rtl="0" eaLnBrk="1" fontAlgn="auto" latinLnBrk="0" hangingPunct="1">
                        <a:lnSpc>
                          <a:spcPct val="100000"/>
                        </a:lnSpc>
                        <a:spcBef>
                          <a:spcPts val="0"/>
                        </a:spcBef>
                        <a:spcAft>
                          <a:spcPts val="0"/>
                        </a:spcAft>
                        <a:buClrTx/>
                        <a:buSzTx/>
                        <a:buFontTx/>
                        <a:buNone/>
                      </a:pPr>
                      <a:r>
                        <a:rPr kumimoji="0" lang="en-GB" sz="1050" b="1" u="none" strike="noStrike" kern="1200" cap="none" spc="0" normalizeH="0" baseline="0" noProof="0" dirty="0">
                          <a:ln>
                            <a:noFill/>
                          </a:ln>
                          <a:solidFill>
                            <a:schemeClr val="tx1">
                              <a:lumMod val="50000"/>
                            </a:schemeClr>
                          </a:solidFill>
                          <a:effectLst/>
                          <a:uLnTx/>
                          <a:uFillTx/>
                          <a:latin typeface="Arial" panose="020B0604020202020204" pitchFamily="34" charset="0"/>
                          <a:cs typeface="Arial" panose="020B0604020202020204" pitchFamily="34" charset="0"/>
                        </a:rPr>
                        <a:t>Functions</a:t>
                      </a:r>
                      <a:r>
                        <a:rPr lang="en-GB" sz="1050" b="1" u="none" strike="noStrike" kern="1200" cap="none" spc="0" normalizeH="0" baseline="0" noProof="0" dirty="0">
                          <a:ln>
                            <a:noFill/>
                          </a:ln>
                          <a:solidFill>
                            <a:schemeClr val="tx1">
                              <a:lumMod val="50000"/>
                            </a:schemeClr>
                          </a:solidFill>
                          <a:effectLst/>
                          <a:uLnTx/>
                          <a:uFillTx/>
                          <a:latin typeface="Arial" panose="020B0604020202020204" pitchFamily="34" charset="0"/>
                          <a:cs typeface="Arial" panose="020B0604020202020204" pitchFamily="34" charset="0"/>
                        </a:rPr>
                        <a:t>  </a:t>
                      </a:r>
                      <a:endParaRPr kumimoji="0" lang="en-GB" sz="1050" b="1" u="none" strike="noStrike" kern="1200" cap="none" spc="0" normalizeH="0" baseline="0" noProof="0" dirty="0">
                        <a:ln>
                          <a:noFill/>
                        </a:ln>
                        <a:solidFill>
                          <a:schemeClr val="tx1">
                            <a:lumMod val="50000"/>
                          </a:schemeClr>
                        </a:solidFill>
                        <a:effectLst/>
                        <a:uLnTx/>
                        <a:uFillTx/>
                        <a:latin typeface="Arial" panose="020B0604020202020204" pitchFamily="34" charset="0"/>
                        <a:cs typeface="Arial" panose="020B0604020202020204" pitchFamily="34" charset="0"/>
                      </a:endParaRPr>
                    </a:p>
                  </a:txBody>
                  <a:tcPr/>
                </a:tc>
                <a:tc>
                  <a:txBody>
                    <a:bodyPr/>
                    <a:lstStyle/>
                    <a:p>
                      <a:pPr marL="171450" indent="-171450">
                        <a:buFont typeface="Arial" panose="020B0604020202020204" pitchFamily="34" charset="0"/>
                        <a:buChar char="•"/>
                      </a:pPr>
                      <a:r>
                        <a:rPr lang="en-GB" sz="1050" dirty="0">
                          <a:solidFill>
                            <a:schemeClr val="tx1">
                              <a:lumMod val="50000"/>
                            </a:schemeClr>
                          </a:solidFill>
                          <a:latin typeface="Arial" panose="020B0604020202020204" pitchFamily="34" charset="0"/>
                          <a:cs typeface="Arial" panose="020B0604020202020204" pitchFamily="34" charset="0"/>
                        </a:rPr>
                        <a:t>NHS GM has demonstrated commitment to implementing the requirements of the Serious Violence Duty through continued contribution to the work of the GMCA hosted Violence Reduction Unit.  NHS GM has continued to be active participants of the GM multi-agency steering group and the health and wellbeing arm of the violence reduction unit throughout 2024 /25. In addition, some locality projects have been undertaken in conjunction with the Violence Reduction Unity (VRU) and the voluntary sector aimed at reducing serious youth violence. </a:t>
                      </a:r>
                    </a:p>
                    <a:p>
                      <a:pPr marL="171450" indent="-171450">
                        <a:buFont typeface="Arial" panose="020B0604020202020204" pitchFamily="34" charset="0"/>
                        <a:buChar char="•"/>
                      </a:pPr>
                      <a:r>
                        <a:rPr lang="en-GB" sz="1050" dirty="0">
                          <a:solidFill>
                            <a:schemeClr val="tx1">
                              <a:lumMod val="50000"/>
                            </a:schemeClr>
                          </a:solidFill>
                          <a:latin typeface="Arial" panose="020B0604020202020204" pitchFamily="34" charset="0"/>
                          <a:cs typeface="Arial" panose="020B0604020202020204" pitchFamily="34" charset="0"/>
                        </a:rPr>
                        <a:t>Each locality has ensured connectivity between NHS GM and the Community Safety Partnership, facilitating oversight of connected workstreams such as domestic abuse as well as strengthening consideration of workstreams such as exploitation and complex safeguarding.</a:t>
                      </a:r>
                    </a:p>
                    <a:p>
                      <a:pPr marL="171450" indent="-171450">
                        <a:buFont typeface="Arial" panose="020B0604020202020204" pitchFamily="34" charset="0"/>
                        <a:buChar char="•"/>
                      </a:pPr>
                      <a:r>
                        <a:rPr lang="en-GB" sz="1050" dirty="0">
                          <a:solidFill>
                            <a:schemeClr val="tx1">
                              <a:lumMod val="50000"/>
                            </a:schemeClr>
                          </a:solidFill>
                          <a:latin typeface="Arial" panose="020B0604020202020204" pitchFamily="34" charset="0"/>
                          <a:cs typeface="Arial" panose="020B0604020202020204" pitchFamily="34" charset="0"/>
                        </a:rPr>
                        <a:t>Workstream leads have been appointed to develop workplans that align with the NHS-E protocols, ensuring that all aspects of the duty and legislation remain in focus as NHS GM  continues to develop. </a:t>
                      </a:r>
                    </a:p>
                    <a:p>
                      <a:pPr marL="171450" indent="-171450">
                        <a:buFont typeface="Arial" panose="020B0604020202020204" pitchFamily="34" charset="0"/>
                        <a:buChar char="•"/>
                      </a:pPr>
                      <a:r>
                        <a:rPr lang="en-GB" sz="1050" dirty="0">
                          <a:solidFill>
                            <a:schemeClr val="tx1">
                              <a:lumMod val="50000"/>
                            </a:schemeClr>
                          </a:solidFill>
                          <a:latin typeface="Arial" panose="020B0604020202020204" pitchFamily="34" charset="0"/>
                          <a:cs typeface="Arial" panose="020B0604020202020204" pitchFamily="34" charset="0"/>
                        </a:rPr>
                        <a:t>The NHS England Sexual Safety in Healthcare Charter (NHS England » Sexual safety in healthcare – organisational charter) commits to taking and enforcing a zero-tolerance approach to any unwanted, inappropriate and/or harmful sexual behaviours within the workplace. NHS GM have a Sexual misconduct policy which supports employees making referrals anonymously- </a:t>
                      </a:r>
                      <a:r>
                        <a:rPr lang="en-GB" sz="1050" u="sng" dirty="0">
                          <a:solidFill>
                            <a:schemeClr val="tx1">
                              <a:lumMod val="50000"/>
                            </a:schemeClr>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GM Sexual Misconduct Policy May 2025 INTERACTIVE</a:t>
                      </a:r>
                      <a:endParaRPr lang="en-GB" sz="1050" dirty="0">
                        <a:solidFill>
                          <a:schemeClr val="tx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03133760"/>
                  </a:ext>
                </a:extLst>
              </a:tr>
              <a:tr h="4130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u="none" strike="noStrike" kern="1200" cap="none" spc="0" normalizeH="0" baseline="0" noProof="0" dirty="0">
                          <a:ln>
                            <a:noFill/>
                          </a:ln>
                          <a:solidFill>
                            <a:schemeClr val="tx1">
                              <a:lumMod val="50000"/>
                            </a:schemeClr>
                          </a:solidFill>
                          <a:effectLst/>
                          <a:uLnTx/>
                          <a:uFillTx/>
                          <a:latin typeface="Arial" panose="020B0604020202020204" pitchFamily="34" charset="0"/>
                          <a:cs typeface="Arial" panose="020B0604020202020204" pitchFamily="34" charset="0"/>
                        </a:rPr>
                        <a:t>Embedding SVD within NHS GM Policy, Procedures and ensure systems in place to progress the agenda</a:t>
                      </a:r>
                      <a:endParaRPr kumimoji="0" lang="en-GB" sz="1050" b="1" u="none" strike="noStrike" kern="1200" cap="none" spc="0" normalizeH="0" baseline="0" noProof="0" dirty="0">
                        <a:ln>
                          <a:noFill/>
                        </a:ln>
                        <a:solidFill>
                          <a:schemeClr val="tx1">
                            <a:lumMod val="50000"/>
                          </a:schemeClr>
                        </a:solidFill>
                        <a:effectLst/>
                        <a:uLnTx/>
                        <a:uFillTx/>
                        <a:latin typeface="Arial" panose="020B0604020202020204" pitchFamily="34" charset="0"/>
                        <a:cs typeface="Arial" panose="020B0604020202020204" pitchFamily="34" charset="0"/>
                      </a:endParaRPr>
                    </a:p>
                  </a:txBody>
                  <a:tcPr/>
                </a:tc>
                <a:tc>
                  <a:txBody>
                    <a:bodyPr/>
                    <a:lstStyle/>
                    <a:p>
                      <a:pPr marL="171450" indent="-171450">
                        <a:lnSpc>
                          <a:spcPct val="100000"/>
                        </a:lnSpc>
                        <a:spcBef>
                          <a:spcPts val="0"/>
                        </a:spcBef>
                        <a:spcAft>
                          <a:spcPts val="0"/>
                        </a:spcAft>
                        <a:buFont typeface="Arial" panose="020B0604020202020204" pitchFamily="34" charset="0"/>
                        <a:buChar char="•"/>
                      </a:pPr>
                      <a:r>
                        <a:rPr lang="en-GB" sz="1050" b="0" dirty="0">
                          <a:solidFill>
                            <a:schemeClr val="tx1">
                              <a:lumMod val="50000"/>
                            </a:schemeClr>
                          </a:solidFill>
                          <a:effectLst/>
                          <a:latin typeface="Arial" panose="020B0604020202020204" pitchFamily="34" charset="0"/>
                          <a:cs typeface="Arial" panose="020B0604020202020204" pitchFamily="34" charset="0"/>
                        </a:rPr>
                        <a:t>All ten localities completed their local needs assessment and ensured submission of their locality plans to the violence reduction unit. This ensures consistency of approach, whilst reflecting the differing needs of the communities. GM greater than violence strategy is strongly focused on prevention as well as response and an all-age approach that recognises the value of intervention at the right time is firmly embedded.   </a:t>
                      </a:r>
                      <a:endParaRPr lang="en-GB" sz="1050" b="1" dirty="0">
                        <a:solidFill>
                          <a:schemeClr val="tx1">
                            <a:lumMod val="50000"/>
                          </a:schemeClr>
                        </a:solidFill>
                        <a:effectLst/>
                        <a:latin typeface="Arial" panose="020B0604020202020204" pitchFamily="34" charset="0"/>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GB" sz="1050" b="0" dirty="0">
                          <a:solidFill>
                            <a:schemeClr val="tx1">
                              <a:lumMod val="50000"/>
                            </a:schemeClr>
                          </a:solidFill>
                          <a:effectLst/>
                          <a:latin typeface="Arial" panose="020B0604020202020204" pitchFamily="34" charset="0"/>
                          <a:cs typeface="Arial" panose="020B0604020202020204" pitchFamily="34" charset="0"/>
                        </a:rPr>
                        <a:t>Joint Targeted Area Inspection (JTAI) focused on serious youth violence has been undertaken in Manchester, with recognition of the positive contribution that the health economy has made.  Recommendations, coupled with learning identified from statutory reviews has been utilised to build a comprehensive picture of issues and areas for continued improvement. </a:t>
                      </a:r>
                      <a:r>
                        <a:rPr lang="en-GB" sz="1050" b="1" dirty="0">
                          <a:solidFill>
                            <a:schemeClr val="tx1">
                              <a:lumMod val="50000"/>
                            </a:schemeClr>
                          </a:solidFill>
                          <a:effectLst/>
                          <a:latin typeface="Arial" panose="020B0604020202020204" pitchFamily="34" charset="0"/>
                          <a:cs typeface="Arial" panose="020B0604020202020204" pitchFamily="34" charset="0"/>
                        </a:rPr>
                        <a:t> </a:t>
                      </a:r>
                    </a:p>
                    <a:p>
                      <a:pPr marL="171450" indent="-171450">
                        <a:lnSpc>
                          <a:spcPct val="100000"/>
                        </a:lnSpc>
                        <a:spcBef>
                          <a:spcPts val="0"/>
                        </a:spcBef>
                        <a:spcAft>
                          <a:spcPts val="0"/>
                        </a:spcAft>
                        <a:buFont typeface="Arial" panose="020B0604020202020204" pitchFamily="34" charset="0"/>
                        <a:buChar char="•"/>
                      </a:pPr>
                      <a:r>
                        <a:rPr lang="en-GB" sz="1050" b="0" dirty="0">
                          <a:solidFill>
                            <a:schemeClr val="tx1">
                              <a:lumMod val="50000"/>
                            </a:schemeClr>
                          </a:solidFill>
                          <a:effectLst/>
                          <a:latin typeface="Arial" panose="020B0604020202020204" pitchFamily="34" charset="0"/>
                          <a:cs typeface="Arial" panose="020B0604020202020204" pitchFamily="34" charset="0"/>
                        </a:rPr>
                        <a:t>The SVD has been included in the GM contractual standards and provider organisations are aware of the need to ensure that they are compliant with the duties set out in legislation. The Designated Nurses have assisted provider organisations to ensure that policies such as whistle-blowing, domestic abuse and sexual safety for staff are understood as integral aspects of meeting the duty. </a:t>
                      </a:r>
                    </a:p>
                    <a:p>
                      <a:pPr marL="171450" indent="-171450">
                        <a:lnSpc>
                          <a:spcPct val="100000"/>
                        </a:lnSpc>
                        <a:spcBef>
                          <a:spcPts val="0"/>
                        </a:spcBef>
                        <a:spcAft>
                          <a:spcPts val="0"/>
                        </a:spcAft>
                        <a:buFont typeface="Arial" panose="020B0604020202020204" pitchFamily="34" charset="0"/>
                        <a:buChar char="•"/>
                      </a:pPr>
                      <a:r>
                        <a:rPr lang="en-GB" sz="1050" b="0" dirty="0">
                          <a:solidFill>
                            <a:schemeClr val="tx1">
                              <a:lumMod val="50000"/>
                            </a:schemeClr>
                          </a:solidFill>
                          <a:effectLst/>
                          <a:latin typeface="Arial" panose="020B0604020202020204" pitchFamily="34" charset="0"/>
                          <a:cs typeface="Arial" panose="020B0604020202020204" pitchFamily="34" charset="0"/>
                        </a:rPr>
                        <a:t>The physical safety of staff has also been considered as part of the work undertaken by the VRU following recognition that there has been a concerning increase in violence against staff during the course of their duties.  This will be a continued focus during 2025 - 26, with a data set being established to capture the scale of the issue across GM. </a:t>
                      </a:r>
                      <a:endParaRPr lang="en-GB" sz="1050" b="1"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865829880"/>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1050" b="1" u="none" strike="noStrike" kern="1200" cap="none" spc="0" normalizeH="0" baseline="0" noProof="0" dirty="0">
                          <a:ln>
                            <a:noFill/>
                          </a:ln>
                          <a:solidFill>
                            <a:schemeClr val="tx1">
                              <a:lumMod val="50000"/>
                            </a:schemeClr>
                          </a:solidFill>
                          <a:effectLst/>
                          <a:uLnTx/>
                          <a:uFillTx/>
                          <a:latin typeface="Arial" panose="020B0604020202020204" pitchFamily="34" charset="0"/>
                          <a:cs typeface="Arial" panose="020B0604020202020204" pitchFamily="34" charset="0"/>
                        </a:rPr>
                        <a:t>NHS GM System </a:t>
                      </a:r>
                      <a:r>
                        <a:rPr lang="en-GB" sz="1050" b="1" u="none" strike="noStrike" kern="1200" cap="none" spc="0" normalizeH="0" baseline="0" noProof="0" dirty="0">
                          <a:ln>
                            <a:noFill/>
                          </a:ln>
                          <a:solidFill>
                            <a:schemeClr val="tx1">
                              <a:lumMod val="50000"/>
                            </a:schemeClr>
                          </a:solidFill>
                          <a:effectLst/>
                          <a:uLnTx/>
                          <a:uFillTx/>
                          <a:latin typeface="Arial" panose="020B0604020202020204" pitchFamily="34" charset="0"/>
                          <a:cs typeface="Arial" panose="020B0604020202020204" pitchFamily="34" charset="0"/>
                        </a:rPr>
                        <a:t>achievements  </a:t>
                      </a:r>
                      <a:r>
                        <a:rPr kumimoji="0" lang="en-GB" sz="1050" b="1" u="none" strike="noStrike" kern="1200" cap="none" spc="0" normalizeH="0" baseline="0" noProof="0" dirty="0">
                          <a:ln>
                            <a:noFill/>
                          </a:ln>
                          <a:solidFill>
                            <a:schemeClr val="tx1">
                              <a:lumMod val="50000"/>
                            </a:schemeClr>
                          </a:solidFill>
                          <a:effectLst/>
                          <a:uLnTx/>
                          <a:uFillTx/>
                          <a:latin typeface="Arial" panose="020B0604020202020204" pitchFamily="34" charset="0"/>
                          <a:cs typeface="Arial" panose="020B0604020202020204" pitchFamily="34" charset="0"/>
                        </a:rPr>
                        <a:t>for </a:t>
                      </a:r>
                      <a:r>
                        <a:rPr lang="en-GB" sz="1050" b="1" u="none" strike="noStrike" kern="1200" cap="none" spc="0" normalizeH="0" baseline="0" noProof="0" dirty="0">
                          <a:ln>
                            <a:noFill/>
                          </a:ln>
                          <a:solidFill>
                            <a:schemeClr val="tx1">
                              <a:lumMod val="50000"/>
                            </a:schemeClr>
                          </a:solidFill>
                          <a:effectLst/>
                          <a:uLnTx/>
                          <a:uFillTx/>
                          <a:latin typeface="Arial" panose="020B0604020202020204" pitchFamily="34" charset="0"/>
                          <a:cs typeface="Arial" panose="020B0604020202020204" pitchFamily="34" charset="0"/>
                        </a:rPr>
                        <a:t>2024/25</a:t>
                      </a:r>
                      <a:endParaRPr kumimoji="0" lang="en-GB" sz="1050" b="1" u="none" strike="noStrike" kern="1200" cap="none" spc="0" normalizeH="0" baseline="0" noProof="0" dirty="0">
                        <a:ln>
                          <a:noFill/>
                        </a:ln>
                        <a:solidFill>
                          <a:schemeClr val="tx1">
                            <a:lumMod val="50000"/>
                          </a:schemeClr>
                        </a:solidFill>
                        <a:effectLst/>
                        <a:uLnTx/>
                        <a:uFillTx/>
                        <a:latin typeface="Arial" panose="020B0604020202020204" pitchFamily="34" charset="0"/>
                        <a:cs typeface="Arial" panose="020B0604020202020204" pitchFamily="34" charset="0"/>
                      </a:endParaRPr>
                    </a:p>
                  </a:txBody>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50" dirty="0">
                          <a:solidFill>
                            <a:schemeClr val="tx1">
                              <a:lumMod val="50000"/>
                            </a:schemeClr>
                          </a:solidFill>
                          <a:latin typeface="Arial" panose="020B0604020202020204" pitchFamily="34" charset="0"/>
                          <a:cs typeface="Arial" panose="020B0604020202020204" pitchFamily="34" charset="0"/>
                        </a:rPr>
                        <a:t>Utilisation of the  Greater Than Violence Strategy - Greater Manchester Violence Reduction Unit  and participation in:</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50" dirty="0">
                          <a:solidFill>
                            <a:schemeClr val="tx1">
                              <a:lumMod val="50000"/>
                            </a:schemeClr>
                          </a:solidFill>
                          <a:latin typeface="Arial" panose="020B0604020202020204" pitchFamily="34" charset="0"/>
                          <a:cs typeface="Arial" panose="020B0604020202020204" pitchFamily="34" charset="0"/>
                        </a:rPr>
                        <a:t>Adaptation of stop the bleed project – in conjunction with the charity citizenAID - Bury</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50" dirty="0">
                          <a:solidFill>
                            <a:schemeClr val="tx1">
                              <a:lumMod val="50000"/>
                            </a:schemeClr>
                          </a:solidFill>
                          <a:latin typeface="Arial" panose="020B0604020202020204" pitchFamily="34" charset="0"/>
                          <a:cs typeface="Arial" panose="020B0604020202020204" pitchFamily="34" charset="0"/>
                        </a:rPr>
                        <a:t>Youth Engagement Fund pilot project – Trafford  </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50" dirty="0">
                          <a:solidFill>
                            <a:schemeClr val="tx1">
                              <a:lumMod val="50000"/>
                            </a:schemeClr>
                          </a:solidFill>
                          <a:latin typeface="Arial" panose="020B0604020202020204" pitchFamily="34" charset="0"/>
                          <a:cs typeface="Arial" panose="020B0604020202020204" pitchFamily="34" charset="0"/>
                        </a:rPr>
                        <a:t>Oasis Navigators embedded within NHS hospitals in Manchester, Trafford, Salford and Bolton.</a:t>
                      </a:r>
                    </a:p>
                  </a:txBody>
                  <a:tcPr/>
                </a:tc>
                <a:extLst>
                  <a:ext uri="{0D108BD9-81ED-4DB2-BD59-A6C34878D82A}">
                    <a16:rowId xmlns:a16="http://schemas.microsoft.com/office/drawing/2014/main" val="1854376865"/>
                  </a:ext>
                </a:extLst>
              </a:tr>
              <a:tr h="370840">
                <a:tc>
                  <a:txBody>
                    <a:bodyPr/>
                    <a:lstStyle/>
                    <a:p>
                      <a:pPr lvl="0">
                        <a:buNone/>
                      </a:pPr>
                      <a:r>
                        <a:rPr lang="en-GB" sz="1050" b="1" dirty="0">
                          <a:solidFill>
                            <a:schemeClr val="tx1">
                              <a:lumMod val="50000"/>
                            </a:schemeClr>
                          </a:solidFill>
                          <a:latin typeface="Arial" panose="020B0604020202020204" pitchFamily="34" charset="0"/>
                          <a:cs typeface="Arial" panose="020B0604020202020204" pitchFamily="34" charset="0"/>
                        </a:rPr>
                        <a:t>NHS GM  System developments for 2025/26</a:t>
                      </a:r>
                    </a:p>
                  </a:txBody>
                  <a:tcPr/>
                </a:tc>
                <a:tc>
                  <a:txBody>
                    <a:bodyPr/>
                    <a:lstStyle/>
                    <a:p>
                      <a:pPr marL="179388" lvl="0" indent="-179388">
                        <a:buFont typeface="Arial"/>
                        <a:buChar char="•"/>
                      </a:pPr>
                      <a:r>
                        <a:rPr lang="en-GB" sz="1050" b="0" u="none" strike="noStrike" noProof="0" dirty="0">
                          <a:solidFill>
                            <a:schemeClr val="tx1">
                              <a:lumMod val="50000"/>
                            </a:schemeClr>
                          </a:solidFill>
                          <a:latin typeface="Arial" panose="020B0604020202020204" pitchFamily="34" charset="0"/>
                          <a:cs typeface="Arial" panose="020B0604020202020204" pitchFamily="34" charset="0"/>
                        </a:rPr>
                        <a:t>Continue to build the GM data set.</a:t>
                      </a:r>
                    </a:p>
                    <a:p>
                      <a:pPr marL="179388" lvl="0" indent="-179388">
                        <a:buFont typeface="Arial"/>
                        <a:buChar char="•"/>
                      </a:pPr>
                      <a:r>
                        <a:rPr lang="en-GB" sz="1050" b="0" u="none" strike="noStrike" noProof="0" dirty="0">
                          <a:solidFill>
                            <a:schemeClr val="tx1">
                              <a:lumMod val="50000"/>
                            </a:schemeClr>
                          </a:solidFill>
                          <a:latin typeface="Arial" panose="020B0604020202020204" pitchFamily="34" charset="0"/>
                          <a:cs typeface="Arial" panose="020B0604020202020204" pitchFamily="34" charset="0"/>
                        </a:rPr>
                        <a:t>Continue to engage effectively in all aspects of VRU work relating to health.</a:t>
                      </a:r>
                    </a:p>
                    <a:p>
                      <a:pPr marL="179388" lvl="0" indent="-179388">
                        <a:buFont typeface="Arial"/>
                        <a:buChar char="•"/>
                      </a:pPr>
                      <a:r>
                        <a:rPr lang="en-GB" sz="1050" b="0" u="none" strike="noStrike" noProof="0" dirty="0">
                          <a:solidFill>
                            <a:schemeClr val="tx1">
                              <a:lumMod val="50000"/>
                            </a:schemeClr>
                          </a:solidFill>
                          <a:latin typeface="Arial" panose="020B0604020202020204" pitchFamily="34" charset="0"/>
                          <a:cs typeface="Arial" panose="020B0604020202020204" pitchFamily="34" charset="0"/>
                        </a:rPr>
                        <a:t>Continue to ensure appropriate connectivity between Community Safety Partnership, Strategic safeguarding partnerships and NHS GM</a:t>
                      </a:r>
                    </a:p>
                    <a:p>
                      <a:pPr marL="179388" lvl="0" indent="-179388">
                        <a:buFont typeface="Arial"/>
                        <a:buChar char="•"/>
                      </a:pPr>
                      <a:r>
                        <a:rPr lang="en-GB" sz="1050" b="0" u="none" strike="noStrike" noProof="0" dirty="0">
                          <a:solidFill>
                            <a:schemeClr val="tx1">
                              <a:lumMod val="50000"/>
                            </a:schemeClr>
                          </a:solidFill>
                          <a:latin typeface="Arial" panose="020B0604020202020204" pitchFamily="34" charset="0"/>
                          <a:cs typeface="Arial" panose="020B0604020202020204" pitchFamily="34" charset="0"/>
                        </a:rPr>
                        <a:t>Continue to embed the NHSE SAAF protocols</a:t>
                      </a:r>
                      <a:endParaRPr lang="en-GB" sz="1050" b="0" i="0" u="none" strike="noStrike" noProof="0" dirty="0">
                        <a:solidFill>
                          <a:schemeClr val="tx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52777784"/>
                  </a:ext>
                </a:extLst>
              </a:tr>
            </a:tbl>
          </a:graphicData>
        </a:graphic>
      </p:graphicFrame>
    </p:spTree>
    <p:extLst>
      <p:ext uri="{BB962C8B-B14F-4D97-AF65-F5344CB8AC3E}">
        <p14:creationId xmlns:p14="http://schemas.microsoft.com/office/powerpoint/2010/main" val="2954631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609820-60C0-B143-8171-E0470EAE3786}"/>
              </a:ext>
            </a:extLst>
          </p:cNvPr>
          <p:cNvSpPr>
            <a:spLocks noGrp="1"/>
          </p:cNvSpPr>
          <p:nvPr>
            <p:ph type="title"/>
          </p:nvPr>
        </p:nvSpPr>
        <p:spPr>
          <a:xfrm>
            <a:off x="255639" y="147615"/>
            <a:ext cx="11726154" cy="894491"/>
          </a:xfrm>
          <a:prstGeom prst="roundRect">
            <a:avLst/>
          </a:prstGeom>
          <a:ln w="28575">
            <a:solidFill>
              <a:srgbClr val="0067A5"/>
            </a:solidFill>
          </a:ln>
        </p:spPr>
        <p:txBody>
          <a:bodyPr/>
          <a:lstStyle/>
          <a:p>
            <a:r>
              <a:rPr lang="en-US" b="1" dirty="0"/>
              <a:t>Prevent</a:t>
            </a:r>
          </a:p>
        </p:txBody>
      </p:sp>
      <p:sp>
        <p:nvSpPr>
          <p:cNvPr id="2" name="Content Placeholder 1">
            <a:extLst>
              <a:ext uri="{FF2B5EF4-FFF2-40B4-BE49-F238E27FC236}">
                <a16:creationId xmlns:a16="http://schemas.microsoft.com/office/drawing/2014/main" id="{ED6877C1-A69E-4849-B53C-0A6670B512EC}"/>
              </a:ext>
            </a:extLst>
          </p:cNvPr>
          <p:cNvSpPr>
            <a:spLocks noGrp="1"/>
          </p:cNvSpPr>
          <p:nvPr>
            <p:ph idx="1"/>
          </p:nvPr>
        </p:nvSpPr>
        <p:spPr>
          <a:xfrm>
            <a:off x="255639" y="1112609"/>
            <a:ext cx="11513574" cy="696526"/>
          </a:xfrm>
        </p:spPr>
        <p:txBody>
          <a:bodyPr/>
          <a:lstStyle/>
          <a:p>
            <a:pPr marL="0" indent="0" algn="just">
              <a:buNone/>
            </a:pPr>
            <a:r>
              <a:rPr lang="en-GB" sz="1400" dirty="0">
                <a:solidFill>
                  <a:srgbClr val="425565"/>
                </a:solidFill>
                <a:effectLst/>
                <a:ea typeface="Times New Roman" panose="02020603050405020304" pitchFamily="18" charset="0"/>
              </a:rPr>
              <a:t>In </a:t>
            </a:r>
            <a:r>
              <a:rPr lang="en-GB" sz="1400" dirty="0">
                <a:solidFill>
                  <a:srgbClr val="425565"/>
                </a:solidFill>
                <a:ea typeface="Times New Roman" panose="02020603050405020304" pitchFamily="18" charset="0"/>
              </a:rPr>
              <a:t>April 2015</a:t>
            </a:r>
            <a:r>
              <a:rPr lang="en-GB" sz="1400" dirty="0">
                <a:solidFill>
                  <a:srgbClr val="425565"/>
                </a:solidFill>
                <a:effectLst/>
                <a:ea typeface="Times New Roman" panose="02020603050405020304" pitchFamily="18" charset="0"/>
              </a:rPr>
              <a:t>, the Prevent Statutory Duty under Section 26 of the Counter-Terrorism and Security Act 2015 was made a statutory responsibility for the health </a:t>
            </a:r>
            <a:r>
              <a:rPr lang="en-GB" sz="1400" dirty="0">
                <a:solidFill>
                  <a:srgbClr val="425565"/>
                </a:solidFill>
                <a:ea typeface="Times New Roman" panose="02020603050405020304" pitchFamily="18" charset="0"/>
              </a:rPr>
              <a:t>sector</a:t>
            </a:r>
            <a:r>
              <a:rPr lang="en-GB" sz="1400" dirty="0">
                <a:solidFill>
                  <a:srgbClr val="425565"/>
                </a:solidFill>
                <a:effectLst/>
                <a:ea typeface="Times New Roman" panose="02020603050405020304" pitchFamily="18" charset="0"/>
              </a:rPr>
              <a:t>.</a:t>
            </a:r>
            <a:r>
              <a:rPr lang="en-GB" sz="1400" dirty="0">
                <a:solidFill>
                  <a:srgbClr val="425565"/>
                </a:solidFill>
                <a:ea typeface="Times New Roman" panose="02020603050405020304" pitchFamily="18" charset="0"/>
              </a:rPr>
              <a:t> </a:t>
            </a:r>
            <a:r>
              <a:rPr lang="en-GB" sz="1400" dirty="0">
                <a:solidFill>
                  <a:srgbClr val="425565"/>
                </a:solidFill>
                <a:effectLst/>
                <a:ea typeface="Times New Roman" panose="02020603050405020304" pitchFamily="18" charset="0"/>
              </a:rPr>
              <a:t> </a:t>
            </a:r>
            <a:r>
              <a:rPr lang="en-GB" sz="1400" dirty="0">
                <a:solidFill>
                  <a:srgbClr val="425565"/>
                </a:solidFill>
                <a:effectLst/>
                <a:ea typeface="Calibri" panose="020F0502020204030204" pitchFamily="34" charset="0"/>
              </a:rPr>
              <a:t>Prevent is part of the UK’s Counter Terrorism Strategy known as CONTEST. Prevent works to stop individuals from getting involved or supporting terrorism or extremist activity.</a:t>
            </a:r>
            <a:r>
              <a:rPr lang="en-GB" sz="1400" dirty="0">
                <a:solidFill>
                  <a:srgbClr val="425565"/>
                </a:solidFill>
                <a:ea typeface="Calibri" panose="020F0502020204030204" pitchFamily="34" charset="0"/>
              </a:rPr>
              <a:t> </a:t>
            </a:r>
            <a:endParaRPr lang="en-GB" sz="1400" dirty="0">
              <a:solidFill>
                <a:srgbClr val="425565"/>
              </a:solidFill>
            </a:endParaRPr>
          </a:p>
          <a:p>
            <a:pPr marL="0" indent="0">
              <a:buNone/>
            </a:pPr>
            <a:endParaRPr lang="en-US" dirty="0">
              <a:solidFill>
                <a:srgbClr val="425565"/>
              </a:solidFill>
            </a:endParaRPr>
          </a:p>
        </p:txBody>
      </p:sp>
      <p:graphicFrame>
        <p:nvGraphicFramePr>
          <p:cNvPr id="4" name="Table 4">
            <a:extLst>
              <a:ext uri="{FF2B5EF4-FFF2-40B4-BE49-F238E27FC236}">
                <a16:creationId xmlns:a16="http://schemas.microsoft.com/office/drawing/2014/main" id="{A545C878-0586-A5DB-7A8C-D65BE7A69758}"/>
              </a:ext>
            </a:extLst>
          </p:cNvPr>
          <p:cNvGraphicFramePr>
            <a:graphicFrameLocks noGrp="1"/>
          </p:cNvGraphicFramePr>
          <p:nvPr>
            <p:extLst>
              <p:ext uri="{D42A27DB-BD31-4B8C-83A1-F6EECF244321}">
                <p14:modId xmlns:p14="http://schemas.microsoft.com/office/powerpoint/2010/main" val="306496398"/>
              </p:ext>
            </p:extLst>
          </p:nvPr>
        </p:nvGraphicFramePr>
        <p:xfrm>
          <a:off x="255639" y="1809136"/>
          <a:ext cx="11726154" cy="4793002"/>
        </p:xfrm>
        <a:graphic>
          <a:graphicData uri="http://schemas.openxmlformats.org/drawingml/2006/table">
            <a:tbl>
              <a:tblPr firstRow="1" bandRow="1">
                <a:tableStyleId>{F5AB1C69-6EDB-4FF4-983F-18BD219EF322}</a:tableStyleId>
              </a:tblPr>
              <a:tblGrid>
                <a:gridCol w="2306478">
                  <a:extLst>
                    <a:ext uri="{9D8B030D-6E8A-4147-A177-3AD203B41FA5}">
                      <a16:colId xmlns:a16="http://schemas.microsoft.com/office/drawing/2014/main" val="1492805171"/>
                    </a:ext>
                  </a:extLst>
                </a:gridCol>
                <a:gridCol w="9419676">
                  <a:extLst>
                    <a:ext uri="{9D8B030D-6E8A-4147-A177-3AD203B41FA5}">
                      <a16:colId xmlns:a16="http://schemas.microsoft.com/office/drawing/2014/main" val="4244925421"/>
                    </a:ext>
                  </a:extLst>
                </a:gridCol>
              </a:tblGrid>
              <a:tr h="389646">
                <a:tc>
                  <a:txBody>
                    <a:bodyPr/>
                    <a:lstStyle/>
                    <a:p>
                      <a:pPr algn="ctr"/>
                      <a:r>
                        <a:rPr lang="en-US" sz="1050" dirty="0">
                          <a:latin typeface="Arial" panose="020B0604020202020204" pitchFamily="34" charset="0"/>
                          <a:cs typeface="Arial" panose="020B0604020202020204" pitchFamily="34" charset="0"/>
                        </a:rPr>
                        <a:t>Prevent Requirements</a:t>
                      </a:r>
                      <a:endParaRPr lang="en-GB" sz="1050" dirty="0">
                        <a:latin typeface="Arial" panose="020B0604020202020204" pitchFamily="34" charset="0"/>
                        <a:cs typeface="Arial" panose="020B0604020202020204" pitchFamily="34" charset="0"/>
                      </a:endParaRPr>
                    </a:p>
                  </a:txBody>
                  <a:tcPr/>
                </a:tc>
                <a:tc>
                  <a:txBody>
                    <a:bodyPr/>
                    <a:lstStyle/>
                    <a:p>
                      <a:pPr algn="ctr"/>
                      <a:r>
                        <a:rPr lang="en-US" sz="1050" dirty="0">
                          <a:latin typeface="Arial" panose="020B0604020202020204" pitchFamily="34" charset="0"/>
                          <a:cs typeface="Arial" panose="020B0604020202020204" pitchFamily="34" charset="0"/>
                        </a:rPr>
                        <a:t>NHS GM Assurance &amp; Key Areas of Development </a:t>
                      </a:r>
                      <a:endParaRPr lang="en-GB" sz="10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84133111"/>
                  </a:ext>
                </a:extLst>
              </a:tr>
              <a:tr h="1183311">
                <a:tc>
                  <a:txBody>
                    <a:bodyPr/>
                    <a:lstStyle/>
                    <a:p>
                      <a:r>
                        <a:rPr lang="en-GB" sz="1050" dirty="0">
                          <a:latin typeface="Arial" panose="020B0604020202020204" pitchFamily="34" charset="0"/>
                          <a:cs typeface="Arial" panose="020B0604020202020204" pitchFamily="34" charset="0"/>
                        </a:rPr>
                        <a:t>NHS GM ICB Prevent statutory functions</a:t>
                      </a:r>
                      <a:endParaRPr lang="en-GB" sz="1050" b="1" dirty="0">
                        <a:solidFill>
                          <a:schemeClr val="tx1"/>
                        </a:solidFill>
                        <a:latin typeface="Arial" panose="020B0604020202020204" pitchFamily="34" charset="0"/>
                        <a:cs typeface="Arial" panose="020B0604020202020204" pitchFamily="34" charset="0"/>
                      </a:endParaRPr>
                    </a:p>
                  </a:txBody>
                  <a:tcPr anchor="ctr"/>
                </a:tc>
                <a:tc>
                  <a:txBody>
                    <a:bodyPr/>
                    <a:lstStyle/>
                    <a:p>
                      <a:pPr marL="285750" indent="-285750">
                        <a:buFont typeface="Arial" panose="020B0604020202020204" pitchFamily="34" charset="0"/>
                        <a:buChar char="•"/>
                      </a:pPr>
                      <a:r>
                        <a:rPr lang="en-GB" sz="1050" dirty="0">
                          <a:solidFill>
                            <a:schemeClr val="tx1"/>
                          </a:solidFill>
                          <a:latin typeface="Arial" panose="020B0604020202020204" pitchFamily="34" charset="0"/>
                          <a:cs typeface="Arial" panose="020B0604020202020204" pitchFamily="34" charset="0"/>
                        </a:rPr>
                        <a:t>NHS GM Chief Nurse is the accountable officer for the ICB Prevent Duty and is deputised by the Associate Director Nursing – Safeguarding. Both roles are supported by the NHS GM Safeguarding Prevent workstream leads and designated Nurses/Professionals. </a:t>
                      </a:r>
                    </a:p>
                    <a:p>
                      <a:pPr marL="285750" indent="-285750">
                        <a:buFont typeface="Arial" panose="020B0604020202020204" pitchFamily="34" charset="0"/>
                        <a:buChar char="•"/>
                      </a:pPr>
                      <a:r>
                        <a:rPr lang="en-GB" sz="1050" dirty="0">
                          <a:solidFill>
                            <a:schemeClr val="tx1"/>
                          </a:solidFill>
                          <a:latin typeface="Arial" panose="020B0604020202020204" pitchFamily="34" charset="0"/>
                          <a:cs typeface="Arial" panose="020B0604020202020204" pitchFamily="34" charset="0"/>
                        </a:rPr>
                        <a:t>The Chief Nurse attends the GM Contest Board which ensure system oversight aligned to this statutory role and function.</a:t>
                      </a:r>
                    </a:p>
                    <a:p>
                      <a:pPr marL="285750" indent="-285750">
                        <a:buFont typeface="Arial" panose="020B0604020202020204" pitchFamily="34" charset="0"/>
                        <a:buChar char="•"/>
                      </a:pPr>
                      <a:r>
                        <a:rPr lang="en-GB" sz="1050" dirty="0">
                          <a:solidFill>
                            <a:schemeClr val="tx1"/>
                          </a:solidFill>
                          <a:latin typeface="Arial" panose="020B0604020202020204" pitchFamily="34" charset="0"/>
                          <a:cs typeface="Arial" panose="020B0604020202020204" pitchFamily="34" charset="0"/>
                        </a:rPr>
                        <a:t>The GM Prevent Network is supported by our Designated Nurse/Professionals workstream leads and each locality ensures oversight of Prevent Activity via their Community Safety Partnership.   </a:t>
                      </a:r>
                    </a:p>
                    <a:p>
                      <a:pPr marL="285750" indent="-285750">
                        <a:buFont typeface="Arial" panose="020B0604020202020204" pitchFamily="34" charset="0"/>
                        <a:buChar char="•"/>
                      </a:pPr>
                      <a:r>
                        <a:rPr lang="en-GB" sz="1050" dirty="0">
                          <a:solidFill>
                            <a:schemeClr val="tx1"/>
                          </a:solidFill>
                          <a:latin typeface="Arial" panose="020B0604020202020204" pitchFamily="34" charset="0"/>
                          <a:cs typeface="Arial" panose="020B0604020202020204" pitchFamily="34" charset="0"/>
                        </a:rPr>
                        <a:t>Designated Nurse/Professionals Prevent Leads are in within the localities and are responsible for delivery of the Prevent agenda as per NHSE  SAAF Prevent Duty Protocol </a:t>
                      </a:r>
                    </a:p>
                  </a:txBody>
                  <a:tcPr/>
                </a:tc>
                <a:extLst>
                  <a:ext uri="{0D108BD9-81ED-4DB2-BD59-A6C34878D82A}">
                    <a16:rowId xmlns:a16="http://schemas.microsoft.com/office/drawing/2014/main" val="3493080667"/>
                  </a:ext>
                </a:extLst>
              </a:tr>
              <a:tr h="1183311">
                <a:tc>
                  <a:txBody>
                    <a:bodyPr/>
                    <a:lstStyle/>
                    <a:p>
                      <a:r>
                        <a:rPr lang="en-US" sz="1050" dirty="0">
                          <a:latin typeface="Arial" panose="020B0604020202020204" pitchFamily="34" charset="0"/>
                          <a:cs typeface="Arial" panose="020B0604020202020204" pitchFamily="34" charset="0"/>
                        </a:rPr>
                        <a:t>Prevent within NHS GM Policy, Procedures to ensure systems in place to monitor the Prevent agenda</a:t>
                      </a:r>
                      <a:endParaRPr lang="en-GB" sz="1050" b="1" dirty="0">
                        <a:solidFill>
                          <a:schemeClr val="tx1"/>
                        </a:solidFill>
                        <a:latin typeface="Arial" panose="020B0604020202020204" pitchFamily="34" charset="0"/>
                        <a:cs typeface="Arial" panose="020B0604020202020204" pitchFamily="34" charset="0"/>
                      </a:endParaRP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solidFill>
                            <a:schemeClr val="tx1"/>
                          </a:solidFill>
                          <a:latin typeface="Arial" panose="020B0604020202020204" pitchFamily="34" charset="0"/>
                          <a:cs typeface="Arial" panose="020B0604020202020204" pitchFamily="34" charset="0"/>
                        </a:rPr>
                        <a:t>Prevent is incorporated within NHS GM Safeguarding Policy including a Prevent concern flowchart and locality referral details. </a:t>
                      </a:r>
                      <a:endParaRPr lang="en-GB" sz="1050" dirty="0">
                        <a:solidFill>
                          <a:schemeClr val="tx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sz="1050" dirty="0">
                          <a:solidFill>
                            <a:schemeClr val="tx1"/>
                          </a:solidFill>
                          <a:latin typeface="Arial" panose="020B0604020202020204" pitchFamily="34" charset="0"/>
                          <a:cs typeface="Arial" panose="020B0604020202020204" pitchFamily="34" charset="0"/>
                        </a:rPr>
                        <a:t>NHS GM Prevent workstream leads attend; GM Prevent Network (chaired by Local Authority Leads), NHSE Northwest Prevent ICB Network and NHSE Northwest Prevent Provider Leads Network ensuring relevant information is disseminated to the 10 NHS GM locality Prevent Leads and NHS GM Statutory Safeguarding and Partnerships Delivery Group.</a:t>
                      </a:r>
                    </a:p>
                    <a:p>
                      <a:pPr marL="285750" lvl="0" indent="-285750">
                        <a:buFont typeface="Arial" panose="020B0604020202020204" pitchFamily="34" charset="0"/>
                        <a:buChar char="•"/>
                      </a:pPr>
                      <a:r>
                        <a:rPr lang="en-GB" sz="1050" dirty="0">
                          <a:solidFill>
                            <a:schemeClr val="tx1"/>
                          </a:solidFill>
                          <a:latin typeface="Arial" panose="020B0604020202020204" pitchFamily="34" charset="0"/>
                          <a:cs typeface="Arial" panose="020B0604020202020204" pitchFamily="34" charset="0"/>
                        </a:rPr>
                        <a:t>Designated teams at locality provide representation at Channel &amp; locality Prevent Networks to ensure statutory system oversight and health representation is fulfilled. </a:t>
                      </a:r>
                    </a:p>
                    <a:p>
                      <a:pPr marL="285750" lvl="0" indent="-285750">
                        <a:buFont typeface="Arial" panose="020B0604020202020204" pitchFamily="34" charset="0"/>
                        <a:buChar char="•"/>
                      </a:pPr>
                      <a:r>
                        <a:rPr lang="en-GB" sz="1050" dirty="0">
                          <a:solidFill>
                            <a:schemeClr val="tx1"/>
                          </a:solidFill>
                          <a:latin typeface="Arial" panose="020B0604020202020204" pitchFamily="34" charset="0"/>
                          <a:cs typeface="Arial" panose="020B0604020202020204" pitchFamily="34" charset="0"/>
                        </a:rPr>
                        <a:t>Prevent is included within NHS GM  quarterly safeguarding reporting and NHS GM Safeguarding provider safeguarding contractual standards through 2024/25.</a:t>
                      </a:r>
                    </a:p>
                  </a:txBody>
                  <a:tcPr/>
                </a:tc>
                <a:extLst>
                  <a:ext uri="{0D108BD9-81ED-4DB2-BD59-A6C34878D82A}">
                    <a16:rowId xmlns:a16="http://schemas.microsoft.com/office/drawing/2014/main" val="351755199"/>
                  </a:ext>
                </a:extLst>
              </a:tr>
              <a:tr h="768616">
                <a:tc>
                  <a:txBody>
                    <a:bodyPr/>
                    <a:lstStyle/>
                    <a:p>
                      <a:pPr lvl="0">
                        <a:buNone/>
                      </a:pPr>
                      <a:r>
                        <a:rPr lang="en-GB" sz="1050" u="none" strike="noStrike" noProof="0" dirty="0">
                          <a:latin typeface="Arial" panose="020B0604020202020204" pitchFamily="34" charset="0"/>
                          <a:cs typeface="Arial" panose="020B0604020202020204" pitchFamily="34" charset="0"/>
                        </a:rPr>
                        <a:t>NHS GM System achievements for 2024-25 </a:t>
                      </a:r>
                      <a:endParaRPr lang="en-US" sz="1050" dirty="0">
                        <a:solidFill>
                          <a:schemeClr val="tx1"/>
                        </a:solidFill>
                        <a:latin typeface="Arial" panose="020B0604020202020204" pitchFamily="34" charset="0"/>
                        <a:cs typeface="Arial" panose="020B0604020202020204" pitchFamily="34" charset="0"/>
                      </a:endParaRPr>
                    </a:p>
                  </a:txBody>
                  <a:tcPr anchor="ctr"/>
                </a:tc>
                <a:tc>
                  <a:txBody>
                    <a:bodyPr/>
                    <a:lstStyle/>
                    <a:p>
                      <a:pPr marL="285750" indent="-285750">
                        <a:buFont typeface="Arial" panose="020B0604020202020204" pitchFamily="34" charset="0"/>
                        <a:buChar char="•"/>
                      </a:pPr>
                      <a:r>
                        <a:rPr lang="en-GB" sz="1050" dirty="0">
                          <a:solidFill>
                            <a:schemeClr val="tx1"/>
                          </a:solidFill>
                          <a:latin typeface="Arial" panose="020B0604020202020204" pitchFamily="34" charset="0"/>
                          <a:cs typeface="Arial" panose="020B0604020202020204" pitchFamily="34" charset="0"/>
                        </a:rPr>
                        <a:t>The NHS GM Prevent workstream leads continue to implement and develop a bi-monthly Prevent sub-group the purpose of which is to ensure a structured support network, delivering updates (national and regional), sharing insights and good practice, and discussing emerging risks and threats. </a:t>
                      </a:r>
                    </a:p>
                    <a:p>
                      <a:pPr marL="285750" indent="-285750">
                        <a:buFont typeface="Arial" panose="020B0604020202020204" pitchFamily="34" charset="0"/>
                        <a:buChar char="•"/>
                      </a:pPr>
                      <a:r>
                        <a:rPr lang="en-GB" sz="1050" dirty="0">
                          <a:solidFill>
                            <a:schemeClr val="tx1"/>
                          </a:solidFill>
                          <a:latin typeface="Arial" panose="020B0604020202020204" pitchFamily="34" charset="0"/>
                          <a:cs typeface="Arial" panose="020B0604020202020204" pitchFamily="34" charset="0"/>
                        </a:rPr>
                        <a:t>Cascading relevant Prevent information across the health economy through the NHS GM Prevent sub-group members who disseminate through the GM Health Collaboratives, for example the learning to emerge from the Nottingham and Southport incidents and subsequent government reviews.</a:t>
                      </a:r>
                    </a:p>
                  </a:txBody>
                  <a:tcPr/>
                </a:tc>
                <a:extLst>
                  <a:ext uri="{0D108BD9-81ED-4DB2-BD59-A6C34878D82A}">
                    <a16:rowId xmlns:a16="http://schemas.microsoft.com/office/drawing/2014/main" val="680426676"/>
                  </a:ext>
                </a:extLst>
              </a:tr>
              <a:tr h="1027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u="none" strike="noStrike" noProof="0" dirty="0">
                          <a:latin typeface="Arial" panose="020B0604020202020204" pitchFamily="34" charset="0"/>
                          <a:cs typeface="Arial" panose="020B0604020202020204" pitchFamily="34" charset="0"/>
                        </a:rPr>
                        <a:t>NHS GM System developments for 2025-26</a:t>
                      </a:r>
                      <a:endParaRPr lang="en-US" sz="1050" dirty="0">
                        <a:solidFill>
                          <a:schemeClr val="tx1"/>
                        </a:solidFill>
                        <a:latin typeface="Arial" panose="020B0604020202020204" pitchFamily="34" charset="0"/>
                        <a:cs typeface="Arial" panose="020B0604020202020204" pitchFamily="34" charset="0"/>
                      </a:endParaRP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dirty="0">
                          <a:solidFill>
                            <a:schemeClr val="tx1"/>
                          </a:solidFill>
                          <a:latin typeface="Arial" panose="020B0604020202020204" pitchFamily="34" charset="0"/>
                          <a:cs typeface="Arial" panose="020B0604020202020204" pitchFamily="34" charset="0"/>
                        </a:rPr>
                        <a:t>NHS GM training needs analysis (TNA) on Prevent to ensure compliance with the new NHSE Prevent Protocol and mandatory training requirements.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dirty="0">
                          <a:solidFill>
                            <a:schemeClr val="tx1"/>
                          </a:solidFill>
                          <a:latin typeface="Arial" panose="020B0604020202020204" pitchFamily="34" charset="0"/>
                          <a:cs typeface="Arial" panose="020B0604020202020204" pitchFamily="34" charset="0"/>
                        </a:rPr>
                        <a:t>NHS GM safeguarding policy has been reviewed by the Prevent workstream leads to ensure compliance with the NHSE Prevent protocol.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dirty="0">
                          <a:solidFill>
                            <a:schemeClr val="tx1"/>
                          </a:solidFill>
                          <a:latin typeface="Arial" panose="020B0604020202020204" pitchFamily="34" charset="0"/>
                          <a:cs typeface="Arial" panose="020B0604020202020204" pitchFamily="34" charset="0"/>
                        </a:rPr>
                        <a:t>GM Workstream Portfolio leads coordinate the work stream across the northwest region, GM and locality Prevent leads.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dirty="0">
                          <a:solidFill>
                            <a:schemeClr val="tx1"/>
                          </a:solidFill>
                          <a:latin typeface="Arial" panose="020B0604020202020204" pitchFamily="34" charset="0"/>
                          <a:cs typeface="Arial" panose="020B0604020202020204" pitchFamily="34" charset="0"/>
                        </a:rPr>
                        <a:t>Implementation Northwest regional Prevent Action Plan inline with the Prevent Duty Guidance 2023 as a health specified authority.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dirty="0">
                          <a:solidFill>
                            <a:schemeClr val="tx1"/>
                          </a:solidFill>
                          <a:latin typeface="Arial" panose="020B0604020202020204" pitchFamily="34" charset="0"/>
                          <a:cs typeface="Arial" panose="020B0604020202020204" pitchFamily="34" charset="0"/>
                        </a:rPr>
                        <a:t>NHSE national data reporting from NHS Acute provider trusts – quarterly ICB assurance and oversight maintained and aligned to provider oversight.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5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13797014"/>
                  </a:ext>
                </a:extLst>
              </a:tr>
            </a:tbl>
          </a:graphicData>
        </a:graphic>
      </p:graphicFrame>
    </p:spTree>
    <p:extLst>
      <p:ext uri="{BB962C8B-B14F-4D97-AF65-F5344CB8AC3E}">
        <p14:creationId xmlns:p14="http://schemas.microsoft.com/office/powerpoint/2010/main" val="2641545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609820-60C0-B143-8171-E0470EAE3786}"/>
              </a:ext>
            </a:extLst>
          </p:cNvPr>
          <p:cNvSpPr>
            <a:spLocks noGrp="1"/>
          </p:cNvSpPr>
          <p:nvPr>
            <p:ph type="title"/>
          </p:nvPr>
        </p:nvSpPr>
        <p:spPr>
          <a:xfrm>
            <a:off x="201336" y="235974"/>
            <a:ext cx="11789327" cy="779857"/>
          </a:xfrm>
          <a:prstGeom prst="roundRect">
            <a:avLst/>
          </a:prstGeom>
          <a:ln w="28575">
            <a:solidFill>
              <a:srgbClr val="0067A5"/>
            </a:solidFill>
          </a:ln>
        </p:spPr>
        <p:txBody>
          <a:bodyPr>
            <a:normAutofit/>
          </a:bodyPr>
          <a:lstStyle/>
          <a:p>
            <a:r>
              <a:rPr lang="en-US" b="1" dirty="0">
                <a:latin typeface="Arial"/>
                <a:cs typeface="Arial"/>
              </a:rPr>
              <a:t>Looked After Children and Care Leavers</a:t>
            </a:r>
          </a:p>
        </p:txBody>
      </p:sp>
      <p:sp>
        <p:nvSpPr>
          <p:cNvPr id="2" name="Content Placeholder 1">
            <a:extLst>
              <a:ext uri="{FF2B5EF4-FFF2-40B4-BE49-F238E27FC236}">
                <a16:creationId xmlns:a16="http://schemas.microsoft.com/office/drawing/2014/main" id="{ED6877C1-A69E-4849-B53C-0A6670B512EC}"/>
              </a:ext>
            </a:extLst>
          </p:cNvPr>
          <p:cNvSpPr>
            <a:spLocks noGrp="1"/>
          </p:cNvSpPr>
          <p:nvPr>
            <p:ph idx="1"/>
          </p:nvPr>
        </p:nvSpPr>
        <p:spPr>
          <a:xfrm>
            <a:off x="234672" y="1113802"/>
            <a:ext cx="11789327" cy="779857"/>
          </a:xfrm>
        </p:spPr>
        <p:txBody>
          <a:bodyPr vert="horz" lIns="91440" tIns="45720" rIns="91440" bIns="45720" rtlCol="0" anchor="t">
            <a:normAutofit/>
          </a:bodyPr>
          <a:lstStyle/>
          <a:p>
            <a:pPr marL="0" indent="0" algn="just">
              <a:buNone/>
            </a:pPr>
            <a:r>
              <a:rPr lang="en-GB" sz="1200" dirty="0">
                <a:solidFill>
                  <a:srgbClr val="425565"/>
                </a:solidFill>
                <a:ea typeface="Times New Roman" panose="02020603050405020304" pitchFamily="18" charset="0"/>
              </a:rPr>
              <a:t>NHS GM responsibilities for Looked After Children are set out in Promoting the Health and Wellbeing of Looked After Children (DfE, 2015) and Working Together To Safeguard Children (2023). ICBs in collaboration with other NHS commissioners and local authority partners have a responsibility to ensure the timely and effective delivery of health services to Looked After Children and Care Leavers. </a:t>
            </a:r>
            <a:endParaRPr lang="en-US" sz="1200" dirty="0">
              <a:solidFill>
                <a:srgbClr val="425565"/>
              </a:solidFill>
            </a:endParaRPr>
          </a:p>
          <a:p>
            <a:pPr marL="0" indent="0" algn="just">
              <a:buNone/>
            </a:pPr>
            <a:endParaRPr lang="en-US" sz="1400" dirty="0">
              <a:solidFill>
                <a:srgbClr val="425565"/>
              </a:solidFill>
            </a:endParaRPr>
          </a:p>
        </p:txBody>
      </p:sp>
      <p:graphicFrame>
        <p:nvGraphicFramePr>
          <p:cNvPr id="6" name="Table 4">
            <a:extLst>
              <a:ext uri="{FF2B5EF4-FFF2-40B4-BE49-F238E27FC236}">
                <a16:creationId xmlns:a16="http://schemas.microsoft.com/office/drawing/2014/main" id="{246B2622-27DD-995D-6533-FDE7BCD6C915}"/>
              </a:ext>
            </a:extLst>
          </p:cNvPr>
          <p:cNvGraphicFramePr>
            <a:graphicFrameLocks noGrp="1"/>
          </p:cNvGraphicFramePr>
          <p:nvPr>
            <p:extLst>
              <p:ext uri="{D42A27DB-BD31-4B8C-83A1-F6EECF244321}">
                <p14:modId xmlns:p14="http://schemas.microsoft.com/office/powerpoint/2010/main" val="3938849446"/>
              </p:ext>
            </p:extLst>
          </p:nvPr>
        </p:nvGraphicFramePr>
        <p:xfrm>
          <a:off x="234674" y="1771448"/>
          <a:ext cx="11722654" cy="5010598"/>
        </p:xfrm>
        <a:graphic>
          <a:graphicData uri="http://schemas.openxmlformats.org/drawingml/2006/table">
            <a:tbl>
              <a:tblPr firstRow="1" bandRow="1">
                <a:tableStyleId>{93296810-A885-4BE3-A3E7-6D5BEEA58F35}</a:tableStyleId>
              </a:tblPr>
              <a:tblGrid>
                <a:gridCol w="2696642">
                  <a:extLst>
                    <a:ext uri="{9D8B030D-6E8A-4147-A177-3AD203B41FA5}">
                      <a16:colId xmlns:a16="http://schemas.microsoft.com/office/drawing/2014/main" val="1148975328"/>
                    </a:ext>
                  </a:extLst>
                </a:gridCol>
                <a:gridCol w="9026012">
                  <a:extLst>
                    <a:ext uri="{9D8B030D-6E8A-4147-A177-3AD203B41FA5}">
                      <a16:colId xmlns:a16="http://schemas.microsoft.com/office/drawing/2014/main" val="2599333714"/>
                    </a:ext>
                  </a:extLst>
                </a:gridCol>
              </a:tblGrid>
              <a:tr h="291689">
                <a:tc>
                  <a:txBody>
                    <a:bodyPr/>
                    <a:lstStyle/>
                    <a:p>
                      <a:pPr lvl="0">
                        <a:buNone/>
                      </a:pPr>
                      <a:r>
                        <a:rPr lang="en-GB" sz="1200" b="1" u="none" strike="noStrike" baseline="0" noProof="0" dirty="0">
                          <a:solidFill>
                            <a:schemeClr val="tx1">
                              <a:lumMod val="50000"/>
                            </a:schemeClr>
                          </a:solidFill>
                        </a:rPr>
                        <a:t>Looked After Children and Care Leavers</a:t>
                      </a:r>
                      <a:endParaRPr lang="en-US" sz="1200" dirty="0">
                        <a:solidFill>
                          <a:schemeClr val="tx1">
                            <a:lumMod val="50000"/>
                          </a:schemeClr>
                        </a:solidFill>
                        <a:latin typeface="Arial" panose="020B0604020202020204" pitchFamily="34" charset="0"/>
                        <a:cs typeface="Arial" panose="020B0604020202020204" pitchFamily="34" charset="0"/>
                      </a:endParaRPr>
                    </a:p>
                  </a:txBody>
                  <a:tcPr/>
                </a:tc>
                <a:tc>
                  <a:txBody>
                    <a:bodyPr/>
                    <a:lstStyle/>
                    <a:p>
                      <a:pPr marL="0" lvl="0" indent="0" algn="l">
                        <a:lnSpc>
                          <a:spcPct val="100000"/>
                        </a:lnSpc>
                        <a:buNone/>
                      </a:pPr>
                      <a:r>
                        <a:rPr lang="en-GB" sz="1200" b="1" u="none" strike="noStrike" baseline="0" noProof="0" dirty="0">
                          <a:solidFill>
                            <a:schemeClr val="tx1">
                              <a:lumMod val="50000"/>
                            </a:schemeClr>
                          </a:solidFill>
                        </a:rPr>
                        <a:t>NHS GM Assurance &amp; Key Areas of Development </a:t>
                      </a:r>
                      <a:endParaRPr lang="en-GB" sz="1200" b="1" i="0" u="none" strike="noStrike" baseline="0" noProof="0" dirty="0">
                        <a:solidFill>
                          <a:schemeClr val="tx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49306019"/>
                  </a:ext>
                </a:extLst>
              </a:tr>
              <a:tr h="4093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u="none" strike="noStrike" kern="1200" cap="none" spc="0" normalizeH="0" baseline="0" noProof="0" dirty="0">
                          <a:ln>
                            <a:noFill/>
                          </a:ln>
                          <a:solidFill>
                            <a:schemeClr val="tx1">
                              <a:lumMod val="50000"/>
                            </a:schemeClr>
                          </a:solidFill>
                          <a:effectLst/>
                          <a:uLnTx/>
                          <a:uFillTx/>
                        </a:rPr>
                        <a:t>NHS GM ICB Statutory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u="none" strike="noStrike" kern="1200" cap="none" spc="0" normalizeH="0" baseline="0" noProof="0" dirty="0">
                          <a:ln>
                            <a:noFill/>
                          </a:ln>
                          <a:solidFill>
                            <a:schemeClr val="tx1">
                              <a:lumMod val="50000"/>
                            </a:schemeClr>
                          </a:solidFill>
                          <a:effectLst/>
                          <a:uLnTx/>
                          <a:uFillTx/>
                        </a:rPr>
                        <a:t>Functions</a:t>
                      </a:r>
                      <a:endParaRPr lang="en-GB" sz="1050" dirty="0">
                        <a:solidFill>
                          <a:schemeClr val="tx1">
                            <a:lumMod val="50000"/>
                          </a:schemeClr>
                        </a:solidFill>
                        <a:latin typeface="Arial" panose="020B0604020202020204" pitchFamily="34" charset="0"/>
                        <a:cs typeface="Arial" panose="020B0604020202020204" pitchFamily="34" charset="0"/>
                      </a:endParaRPr>
                    </a:p>
                  </a:txBody>
                  <a:tcPr/>
                </a:tc>
                <a:tc>
                  <a:txBody>
                    <a:bodyPr/>
                    <a:lstStyle/>
                    <a:p>
                      <a:pPr marL="171450" lvl="0" indent="-171450">
                        <a:buFont typeface="Arial" panose="020B0604020202020204" pitchFamily="34" charset="0"/>
                        <a:buChar char="•"/>
                      </a:pPr>
                      <a:r>
                        <a:rPr lang="en-GB" sz="1050" b="0" u="none" strike="noStrike" noProof="0" dirty="0">
                          <a:solidFill>
                            <a:schemeClr val="tx1">
                              <a:lumMod val="50000"/>
                            </a:schemeClr>
                          </a:solidFill>
                        </a:rPr>
                        <a:t>NHS GM Chief Nurse is the organisational  lead  with responsibility for looked after children and young people to ensure the organisational statutory responsibilities are fulfilled. </a:t>
                      </a:r>
                      <a:endParaRPr lang="en-US" sz="1050" dirty="0">
                        <a:solidFill>
                          <a:schemeClr val="tx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52647984"/>
                  </a:ext>
                </a:extLst>
              </a:tr>
              <a:tr h="764129">
                <a:tc>
                  <a:txBody>
                    <a:bodyPr/>
                    <a:lstStyle/>
                    <a:p>
                      <a:pPr marL="0" marR="0" lvl="0" indent="0" algn="l" rtl="0" eaLnBrk="1" fontAlgn="auto" latinLnBrk="0" hangingPunct="1">
                        <a:lnSpc>
                          <a:spcPct val="100000"/>
                        </a:lnSpc>
                        <a:spcBef>
                          <a:spcPts val="0"/>
                        </a:spcBef>
                        <a:spcAft>
                          <a:spcPts val="0"/>
                        </a:spcAft>
                        <a:buClrTx/>
                        <a:buSzTx/>
                        <a:buFontTx/>
                        <a:buNone/>
                      </a:pPr>
                      <a:r>
                        <a:rPr kumimoji="0" lang="en-US" sz="1050" b="1" u="none" strike="noStrike" kern="1200" cap="none" spc="0" normalizeH="0" baseline="0" noProof="0" dirty="0">
                          <a:ln>
                            <a:noFill/>
                          </a:ln>
                          <a:solidFill>
                            <a:schemeClr val="tx1">
                              <a:lumMod val="50000"/>
                            </a:schemeClr>
                          </a:solidFill>
                          <a:effectLst/>
                          <a:uLnTx/>
                          <a:uFillTx/>
                        </a:rPr>
                        <a:t>NHS GM policy, procedures and systems to monitor the </a:t>
                      </a:r>
                      <a:r>
                        <a:rPr lang="en-US" sz="1050" b="1" u="none" strike="noStrike" kern="1200" cap="none" spc="0" normalizeH="0" baseline="0" noProof="0" dirty="0">
                          <a:ln>
                            <a:noFill/>
                          </a:ln>
                          <a:solidFill>
                            <a:schemeClr val="tx1">
                              <a:lumMod val="50000"/>
                            </a:schemeClr>
                          </a:solidFill>
                          <a:effectLst/>
                          <a:uLnTx/>
                          <a:uFillTx/>
                        </a:rPr>
                        <a:t>Looked After Children</a:t>
                      </a:r>
                      <a:r>
                        <a:rPr kumimoji="0" lang="en-US" sz="1050" b="1" u="none" strike="noStrike" kern="1200" cap="none" spc="0" normalizeH="0" baseline="0" noProof="0" dirty="0">
                          <a:ln>
                            <a:noFill/>
                          </a:ln>
                          <a:solidFill>
                            <a:schemeClr val="tx1">
                              <a:lumMod val="50000"/>
                            </a:schemeClr>
                          </a:solidFill>
                          <a:effectLst/>
                          <a:uLnTx/>
                          <a:uFillTx/>
                        </a:rPr>
                        <a:t> and Care leaver agenda</a:t>
                      </a:r>
                      <a:endParaRPr lang="en-GB" sz="1050" dirty="0">
                        <a:solidFill>
                          <a:schemeClr val="tx1">
                            <a:lumMod val="50000"/>
                          </a:schemeClr>
                        </a:solidFill>
                        <a:latin typeface="Arial" panose="020B0604020202020204" pitchFamily="34" charset="0"/>
                        <a:cs typeface="Arial" panose="020B0604020202020204" pitchFamily="34" charset="0"/>
                      </a:endParaRPr>
                    </a:p>
                  </a:txBody>
                  <a:tcPr/>
                </a:tc>
                <a:tc>
                  <a:txBody>
                    <a:bodyPr/>
                    <a:lstStyle/>
                    <a:p>
                      <a:pPr marL="171450" indent="-171450">
                        <a:buFont typeface="Arial"/>
                        <a:buChar char="•"/>
                      </a:pPr>
                      <a:r>
                        <a:rPr lang="en-US" sz="1050" b="0" u="none" strike="noStrike" noProof="0" dirty="0">
                          <a:solidFill>
                            <a:schemeClr val="tx1">
                              <a:lumMod val="50000"/>
                            </a:schemeClr>
                          </a:solidFill>
                        </a:rPr>
                        <a:t>Looked After Children is a key workstream of NHS GM safeguarding governance and system assurance.  </a:t>
                      </a:r>
                      <a:endParaRPr lang="en-GB" sz="1050" dirty="0">
                        <a:solidFill>
                          <a:schemeClr val="tx1">
                            <a:lumMod val="50000"/>
                          </a:schemeClr>
                        </a:solidFill>
                      </a:endParaRPr>
                    </a:p>
                    <a:p>
                      <a:pPr marL="171450" lvl="0" indent="-171450">
                        <a:buFont typeface="Arial"/>
                        <a:buChar char="•"/>
                      </a:pPr>
                      <a:r>
                        <a:rPr lang="en-US" sz="1050" b="0" u="none" strike="noStrike" noProof="0" dirty="0">
                          <a:solidFill>
                            <a:schemeClr val="tx1">
                              <a:lumMod val="50000"/>
                            </a:schemeClr>
                          </a:solidFill>
                        </a:rPr>
                        <a:t>Designated professionals have maintained oversight of the commissioned services compliance with Looked after Children via the NHS GM  provider safeguarding contractual standards in 2024-25 to ensure system oversight and assurance.</a:t>
                      </a:r>
                    </a:p>
                    <a:p>
                      <a:pPr marL="171450" lvl="0" indent="-171450">
                        <a:buFont typeface="Arial"/>
                        <a:buChar char="•"/>
                      </a:pPr>
                      <a:r>
                        <a:rPr lang="en-GB" sz="1050" dirty="0">
                          <a:solidFill>
                            <a:schemeClr val="tx1">
                              <a:lumMod val="50000"/>
                            </a:schemeClr>
                          </a:solidFill>
                        </a:rPr>
                        <a:t>Designated Nurses Looked After Children represent and contribute to locality Corporate Parent Boards to ensure statutory requirements are fulfilled.  </a:t>
                      </a:r>
                      <a:endParaRPr lang="en-GB" sz="1050" dirty="0">
                        <a:solidFill>
                          <a:schemeClr val="tx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86862576"/>
                  </a:ext>
                </a:extLst>
              </a:tr>
              <a:tr h="1165659">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1050" b="1" u="none" strike="noStrike" kern="1200" cap="none" spc="0" normalizeH="0" baseline="0" noProof="0" dirty="0">
                          <a:ln>
                            <a:noFill/>
                          </a:ln>
                          <a:solidFill>
                            <a:schemeClr val="tx1">
                              <a:lumMod val="50000"/>
                            </a:schemeClr>
                          </a:solidFill>
                          <a:effectLst/>
                          <a:uLnTx/>
                          <a:uFillTx/>
                        </a:rPr>
                        <a:t>NHS GM System </a:t>
                      </a:r>
                      <a:r>
                        <a:rPr lang="en-GB" sz="1050" b="1" u="none" strike="noStrike" kern="1200" cap="none" spc="0" normalizeH="0" baseline="0" noProof="0" dirty="0">
                          <a:ln>
                            <a:noFill/>
                          </a:ln>
                          <a:solidFill>
                            <a:schemeClr val="tx1">
                              <a:lumMod val="50000"/>
                            </a:schemeClr>
                          </a:solidFill>
                          <a:effectLst/>
                          <a:uLnTx/>
                          <a:uFillTx/>
                        </a:rPr>
                        <a:t>achievements </a:t>
                      </a:r>
                      <a:r>
                        <a:rPr kumimoji="0" lang="en-GB" sz="1050" b="1" u="none" strike="noStrike" kern="1200" cap="none" spc="0" normalizeH="0" baseline="0" noProof="0" dirty="0">
                          <a:ln>
                            <a:noFill/>
                          </a:ln>
                          <a:solidFill>
                            <a:schemeClr val="tx1">
                              <a:lumMod val="50000"/>
                            </a:schemeClr>
                          </a:solidFill>
                          <a:effectLst/>
                          <a:uLnTx/>
                          <a:uFillTx/>
                        </a:rPr>
                        <a:t>for 2024-25</a:t>
                      </a:r>
                      <a:r>
                        <a:rPr lang="en-GB" sz="1050" b="1" u="none" strike="noStrike" kern="1200" cap="none" spc="0" normalizeH="0" baseline="0" noProof="0" dirty="0">
                          <a:ln>
                            <a:noFill/>
                          </a:ln>
                          <a:solidFill>
                            <a:schemeClr val="tx1">
                              <a:lumMod val="50000"/>
                            </a:schemeClr>
                          </a:solidFill>
                          <a:effectLst/>
                          <a:uLnTx/>
                          <a:uFillTx/>
                        </a:rPr>
                        <a:t> </a:t>
                      </a:r>
                      <a:endParaRPr kumimoji="0" lang="en-GB" sz="1050" b="1" u="none" strike="noStrike" kern="1200" cap="none" spc="0" normalizeH="0" baseline="0" noProof="0" dirty="0">
                        <a:ln>
                          <a:noFill/>
                        </a:ln>
                        <a:solidFill>
                          <a:schemeClr val="tx1">
                            <a:lumMod val="50000"/>
                          </a:schemeClr>
                        </a:solidFill>
                        <a:effectLst/>
                        <a:uLnTx/>
                        <a:uFillTx/>
                        <a:latin typeface="Arial" panose="020B0604020202020204" pitchFamily="34" charset="0"/>
                        <a:cs typeface="Arial" panose="020B0604020202020204" pitchFamily="34" charset="0"/>
                      </a:endParaRPr>
                    </a:p>
                  </a:txBody>
                  <a:tcPr/>
                </a:tc>
                <a:tc>
                  <a:txBody>
                    <a:bodyPr/>
                    <a:lstStyle/>
                    <a:p>
                      <a:pPr marL="171450" marR="0" lvl="0" indent="-171450" algn="l">
                        <a:lnSpc>
                          <a:spcPct val="100000"/>
                        </a:lnSpc>
                        <a:spcBef>
                          <a:spcPts val="0"/>
                        </a:spcBef>
                        <a:spcAft>
                          <a:spcPts val="0"/>
                        </a:spcAft>
                        <a:buClrTx/>
                        <a:buSzTx/>
                        <a:buFont typeface="Arial"/>
                        <a:buChar char="•"/>
                      </a:pPr>
                      <a:r>
                        <a:rPr lang="en-US" sz="1050" b="0" u="none" strike="noStrike" kern="1200" cap="none" spc="0" normalizeH="0" baseline="0" noProof="0" dirty="0">
                          <a:ln>
                            <a:noFill/>
                          </a:ln>
                          <a:solidFill>
                            <a:schemeClr val="tx1">
                              <a:lumMod val="50000"/>
                            </a:schemeClr>
                          </a:solidFill>
                          <a:effectLst/>
                          <a:uLnTx/>
                          <a:uFillTx/>
                        </a:rPr>
                        <a:t>Strengthened system wide learning form safeguarding reviews to improve outcomes for looked after children and care leavers. </a:t>
                      </a:r>
                      <a:endParaRPr lang="en-US" sz="1050" dirty="0">
                        <a:solidFill>
                          <a:schemeClr val="tx1">
                            <a:lumMod val="50000"/>
                          </a:schemeClr>
                        </a:solidFill>
                      </a:endParaRPr>
                    </a:p>
                    <a:p>
                      <a:pPr marL="171450" marR="0" lvl="0" indent="-171450" algn="l">
                        <a:lnSpc>
                          <a:spcPct val="100000"/>
                        </a:lnSpc>
                        <a:spcBef>
                          <a:spcPts val="0"/>
                        </a:spcBef>
                        <a:spcAft>
                          <a:spcPts val="0"/>
                        </a:spcAft>
                        <a:buClrTx/>
                        <a:buSzTx/>
                        <a:buFont typeface="Arial"/>
                        <a:buChar char="•"/>
                      </a:pPr>
                      <a:r>
                        <a:rPr lang="en-US" sz="1050" b="0" u="none" strike="noStrike" kern="1200" cap="none" spc="0" normalizeH="0" baseline="0" noProof="0" dirty="0">
                          <a:ln>
                            <a:noFill/>
                          </a:ln>
                          <a:solidFill>
                            <a:schemeClr val="tx1">
                              <a:lumMod val="50000"/>
                            </a:schemeClr>
                          </a:solidFill>
                          <a:effectLst/>
                          <a:uLnTx/>
                          <a:uFillTx/>
                        </a:rPr>
                        <a:t>Strengthened governance and reporting mechanisms to the 10 Corporate Parenting Boards across localities. </a:t>
                      </a:r>
                    </a:p>
                    <a:p>
                      <a:pPr marL="179388" marR="0" lvl="0" indent="-179388" algn="l">
                        <a:lnSpc>
                          <a:spcPct val="100000"/>
                        </a:lnSpc>
                        <a:spcBef>
                          <a:spcPts val="0"/>
                        </a:spcBef>
                        <a:spcAft>
                          <a:spcPts val="0"/>
                        </a:spcAft>
                        <a:buClrTx/>
                        <a:buSzTx/>
                        <a:buFont typeface="Arial"/>
                        <a:buChar char="•"/>
                      </a:pPr>
                      <a:r>
                        <a:rPr lang="en-US" sz="1050" b="0" u="none" strike="noStrike" kern="1200" cap="none" spc="0" normalizeH="0" baseline="0" noProof="0" dirty="0">
                          <a:ln>
                            <a:noFill/>
                          </a:ln>
                          <a:solidFill>
                            <a:schemeClr val="tx1">
                              <a:lumMod val="50000"/>
                            </a:schemeClr>
                          </a:solidFill>
                          <a:effectLst/>
                          <a:uLnTx/>
                          <a:uFillTx/>
                        </a:rPr>
                        <a:t>Looked after Children element included within the NHS GM Children and Young People Delivery Plan with the aim of  improved standardisation of service offers and reduced unwarranted variation. Included development of a GM assurance dashboard for commissioned services. Challenges and risks around delivery of the services have been experienced throughout the year. Ongoing system work continues to reduce unwarranted variation and delivery statutory assessments.  </a:t>
                      </a:r>
                    </a:p>
                    <a:p>
                      <a:pPr marL="179388" lvl="0" indent="-179388" algn="l">
                        <a:lnSpc>
                          <a:spcPct val="100000"/>
                        </a:lnSpc>
                        <a:spcBef>
                          <a:spcPts val="0"/>
                        </a:spcBef>
                        <a:spcAft>
                          <a:spcPts val="0"/>
                        </a:spcAft>
                        <a:buClrTx/>
                        <a:buSzTx/>
                        <a:buFont typeface="Arial"/>
                        <a:buChar char="•"/>
                      </a:pPr>
                      <a:r>
                        <a:rPr lang="en-US" sz="1050" b="0" u="none" strike="noStrike" kern="1200" cap="none" spc="0" normalizeH="0" baseline="0" noProof="0" dirty="0">
                          <a:ln>
                            <a:noFill/>
                          </a:ln>
                          <a:solidFill>
                            <a:schemeClr val="tx1">
                              <a:lumMod val="50000"/>
                            </a:schemeClr>
                          </a:solidFill>
                          <a:effectLst/>
                          <a:uLnTx/>
                          <a:uFillTx/>
                        </a:rPr>
                        <a:t>NHSE National Looked After Children data set in place across providers - the data set was included in provider contracts for 2024/25 to support national requirements and continues to embed.</a:t>
                      </a:r>
                      <a:endParaRPr lang="en-GB" sz="1050" b="0" u="none" strike="noStrike" kern="1200" cap="none" spc="0" normalizeH="0" baseline="0" noProof="0" dirty="0">
                        <a:ln>
                          <a:noFill/>
                        </a:ln>
                        <a:solidFill>
                          <a:schemeClr val="tx1">
                            <a:lumMod val="50000"/>
                          </a:schemeClr>
                        </a:solidFill>
                        <a:effectLst/>
                        <a:uLnTx/>
                        <a:uFillTx/>
                      </a:endParaRPr>
                    </a:p>
                    <a:p>
                      <a:pPr marL="179070" lvl="0" indent="-179070" algn="l">
                        <a:lnSpc>
                          <a:spcPct val="100000"/>
                        </a:lnSpc>
                        <a:spcBef>
                          <a:spcPts val="0"/>
                        </a:spcBef>
                        <a:spcAft>
                          <a:spcPts val="0"/>
                        </a:spcAft>
                        <a:buClrTx/>
                        <a:buSzTx/>
                        <a:buFont typeface="Arial"/>
                        <a:buChar char="•"/>
                      </a:pPr>
                      <a:r>
                        <a:rPr lang="en-GB" sz="1050" b="0" u="none" strike="noStrike" kern="1200" cap="none" spc="0" normalizeH="0" baseline="0" noProof="0" dirty="0">
                          <a:ln>
                            <a:noFill/>
                          </a:ln>
                          <a:solidFill>
                            <a:schemeClr val="tx1">
                              <a:lumMod val="50000"/>
                            </a:schemeClr>
                          </a:solidFill>
                          <a:effectLst/>
                          <a:uLnTx/>
                          <a:uFillTx/>
                        </a:rPr>
                        <a:t>We have continued to attend and are fully engaged in National, Regional &amp; GM system programmes for Looked after children. We have led a regional focus on Unaccompanied Asylum-Seeking Children  thematic review to include identification of need and required health pathways. </a:t>
                      </a:r>
                    </a:p>
                    <a:p>
                      <a:pPr marL="179388" lvl="0" indent="-179388" algn="l">
                        <a:lnSpc>
                          <a:spcPct val="100000"/>
                        </a:lnSpc>
                        <a:spcBef>
                          <a:spcPts val="0"/>
                        </a:spcBef>
                        <a:spcAft>
                          <a:spcPts val="0"/>
                        </a:spcAft>
                        <a:buClrTx/>
                        <a:buSzTx/>
                        <a:buFont typeface="Arial"/>
                        <a:buChar char="•"/>
                      </a:pPr>
                      <a:r>
                        <a:rPr lang="en-GB" sz="1050" b="0" u="none" strike="noStrike" kern="1200" cap="none" spc="0" normalizeH="0" baseline="0" noProof="0" dirty="0">
                          <a:ln>
                            <a:noFill/>
                          </a:ln>
                          <a:solidFill>
                            <a:schemeClr val="tx1">
                              <a:lumMod val="50000"/>
                            </a:schemeClr>
                          </a:solidFill>
                          <a:effectLst/>
                          <a:uLnTx/>
                          <a:uFillTx/>
                        </a:rPr>
                        <a:t>NHS GM has collaborated with system partners to implement the GM Regional Care Cooperative to tackle challenges with children’s residential care.  Project Skyline is in development to create additional local provision to meet the needs of high priority groups of cared for young people including complex care mental health. NHS GM Designated Professionals have been actively involved in the collaborative Health and Care events providing expert advice and guidance on the health needs of looked after children and care leavers.</a:t>
                      </a:r>
                      <a:endParaRPr lang="en-US" sz="1050" b="0" u="none" strike="noStrike" kern="1200" cap="none" spc="0" normalizeH="0" baseline="0" noProof="0" dirty="0">
                        <a:ln>
                          <a:noFill/>
                        </a:ln>
                        <a:solidFill>
                          <a:schemeClr val="tx1">
                            <a:lumMod val="50000"/>
                          </a:schemeClr>
                        </a:solidFill>
                        <a:effectLst/>
                        <a:uLnTx/>
                        <a:uFillTx/>
                      </a:endParaRPr>
                    </a:p>
                  </a:txBody>
                  <a:tcPr/>
                </a:tc>
                <a:extLst>
                  <a:ext uri="{0D108BD9-81ED-4DB2-BD59-A6C34878D82A}">
                    <a16:rowId xmlns:a16="http://schemas.microsoft.com/office/drawing/2014/main" val="640043188"/>
                  </a:ext>
                </a:extLst>
              </a:tr>
              <a:tr h="721274">
                <a:tc>
                  <a:txBody>
                    <a:bodyPr/>
                    <a:lstStyle/>
                    <a:p>
                      <a:pPr lvl="0">
                        <a:buNone/>
                      </a:pPr>
                      <a:r>
                        <a:rPr lang="en-GB" sz="1200" b="1" u="none" strike="noStrike" noProof="0" dirty="0">
                          <a:solidFill>
                            <a:schemeClr val="tx1">
                              <a:lumMod val="50000"/>
                            </a:schemeClr>
                          </a:solidFill>
                        </a:rPr>
                        <a:t>NHS GM System developments for 2025-26 </a:t>
                      </a:r>
                      <a:endParaRPr lang="en-US" sz="1200" dirty="0">
                        <a:solidFill>
                          <a:schemeClr val="tx1">
                            <a:lumMod val="50000"/>
                          </a:schemeClr>
                        </a:solidFill>
                        <a:latin typeface="Arial" panose="020B0604020202020204" pitchFamily="34" charset="0"/>
                        <a:cs typeface="Arial" panose="020B0604020202020204" pitchFamily="34" charset="0"/>
                      </a:endParaRPr>
                    </a:p>
                  </a:txBody>
                  <a:tcPr/>
                </a:tc>
                <a:tc>
                  <a:txBody>
                    <a:bodyPr/>
                    <a:lstStyle/>
                    <a:p>
                      <a:pPr marL="0" lvl="0" indent="179070" algn="l">
                        <a:lnSpc>
                          <a:spcPct val="100000"/>
                        </a:lnSpc>
                        <a:spcBef>
                          <a:spcPts val="0"/>
                        </a:spcBef>
                        <a:spcAft>
                          <a:spcPts val="0"/>
                        </a:spcAft>
                        <a:buFont typeface="Arial"/>
                        <a:buChar char="•"/>
                      </a:pPr>
                      <a:r>
                        <a:rPr lang="en-GB" sz="1050" dirty="0">
                          <a:solidFill>
                            <a:schemeClr val="tx1">
                              <a:lumMod val="50000"/>
                            </a:schemeClr>
                          </a:solidFill>
                        </a:rPr>
                        <a:t>Implementation of the NHS GM  Data set to inform future commissioning and quality improvement to improve health outcomes for Looked After Children. To include the integration of exception reporting to enhance system-wide assurance, provide greater transparency, support system understanding of the issues affecting the timeliness of health assessments and continue to drive reduction in unwarranted variation .</a:t>
                      </a:r>
                    </a:p>
                    <a:p>
                      <a:pPr marL="0" lvl="0" indent="179388" algn="l">
                        <a:lnSpc>
                          <a:spcPct val="100000"/>
                        </a:lnSpc>
                        <a:spcBef>
                          <a:spcPts val="0"/>
                        </a:spcBef>
                        <a:spcAft>
                          <a:spcPts val="0"/>
                        </a:spcAft>
                        <a:buFont typeface="Arial"/>
                        <a:buChar char="•"/>
                      </a:pPr>
                      <a:r>
                        <a:rPr lang="en-GB" sz="1050" dirty="0">
                          <a:solidFill>
                            <a:schemeClr val="tx1">
                              <a:lumMod val="50000"/>
                            </a:schemeClr>
                          </a:solidFill>
                        </a:rPr>
                        <a:t>Contribute to the development  of looked after children and care leaver system work as a priority theme aligned to  the CYP delivery plan. </a:t>
                      </a:r>
                    </a:p>
                    <a:p>
                      <a:pPr marL="0" lvl="0" indent="179388" algn="l">
                        <a:lnSpc>
                          <a:spcPct val="100000"/>
                        </a:lnSpc>
                        <a:spcBef>
                          <a:spcPts val="0"/>
                        </a:spcBef>
                        <a:spcAft>
                          <a:spcPts val="0"/>
                        </a:spcAft>
                        <a:buFont typeface="Arial"/>
                        <a:buChar char="•"/>
                      </a:pPr>
                      <a:r>
                        <a:rPr lang="en-GB" sz="1050" dirty="0">
                          <a:solidFill>
                            <a:schemeClr val="tx1">
                              <a:lumMod val="50000"/>
                            </a:schemeClr>
                          </a:solidFill>
                        </a:rPr>
                        <a:t>Cared for Children’s Health Standards and Project Skyline, ensuring alignment with the recommendations of the Grant Thornton Review and driving improvements in quality, equity, and system accountability. </a:t>
                      </a:r>
                    </a:p>
                    <a:p>
                      <a:pPr marL="0" lvl="0" indent="179388" algn="l">
                        <a:lnSpc>
                          <a:spcPct val="100000"/>
                        </a:lnSpc>
                        <a:spcBef>
                          <a:spcPts val="0"/>
                        </a:spcBef>
                        <a:spcAft>
                          <a:spcPts val="0"/>
                        </a:spcAft>
                        <a:buFont typeface="Arial"/>
                        <a:buChar char="•"/>
                      </a:pPr>
                      <a:r>
                        <a:rPr lang="en-GB" sz="1050" dirty="0">
                          <a:solidFill>
                            <a:schemeClr val="tx1">
                              <a:lumMod val="50000"/>
                            </a:schemeClr>
                          </a:solidFill>
                        </a:rPr>
                        <a:t>NHS GM engagement and strategic leadership to support the GM Regional Care Collaborative implementation.  </a:t>
                      </a:r>
                    </a:p>
                    <a:p>
                      <a:pPr marL="0" lvl="0" indent="179388" algn="l">
                        <a:lnSpc>
                          <a:spcPct val="100000"/>
                        </a:lnSpc>
                        <a:spcBef>
                          <a:spcPts val="0"/>
                        </a:spcBef>
                        <a:spcAft>
                          <a:spcPts val="0"/>
                        </a:spcAft>
                        <a:buFont typeface="Arial"/>
                        <a:buChar char="•"/>
                      </a:pPr>
                      <a:r>
                        <a:rPr lang="en-GB" sz="1050" dirty="0">
                          <a:solidFill>
                            <a:schemeClr val="tx1">
                              <a:lumMod val="50000"/>
                            </a:schemeClr>
                          </a:solidFill>
                        </a:rPr>
                        <a:t>Implementation of the new Children and Welfare Bill reforms which will include additional NHS GM Corporate Parenting responsibilities</a:t>
                      </a:r>
                      <a:endParaRPr lang="en-US" sz="1050" dirty="0">
                        <a:solidFill>
                          <a:schemeClr val="tx1">
                            <a:lumMod val="50000"/>
                          </a:schemeClr>
                        </a:solidFill>
                      </a:endParaRPr>
                    </a:p>
                  </a:txBody>
                  <a:tcPr/>
                </a:tc>
                <a:extLst>
                  <a:ext uri="{0D108BD9-81ED-4DB2-BD59-A6C34878D82A}">
                    <a16:rowId xmlns:a16="http://schemas.microsoft.com/office/drawing/2014/main" val="536489813"/>
                  </a:ext>
                </a:extLst>
              </a:tr>
            </a:tbl>
          </a:graphicData>
        </a:graphic>
      </p:graphicFrame>
    </p:spTree>
    <p:extLst>
      <p:ext uri="{BB962C8B-B14F-4D97-AF65-F5344CB8AC3E}">
        <p14:creationId xmlns:p14="http://schemas.microsoft.com/office/powerpoint/2010/main" val="3578315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609820-60C0-B143-8171-E0470EAE3786}"/>
              </a:ext>
            </a:extLst>
          </p:cNvPr>
          <p:cNvSpPr>
            <a:spLocks noGrp="1"/>
          </p:cNvSpPr>
          <p:nvPr>
            <p:ph type="title"/>
          </p:nvPr>
        </p:nvSpPr>
        <p:spPr>
          <a:xfrm>
            <a:off x="196646" y="245806"/>
            <a:ext cx="11552902" cy="923355"/>
          </a:xfrm>
          <a:prstGeom prst="roundRect">
            <a:avLst/>
          </a:prstGeom>
          <a:ln w="28575">
            <a:solidFill>
              <a:srgbClr val="0067A5"/>
            </a:solidFill>
          </a:ln>
        </p:spPr>
        <p:txBody>
          <a:bodyPr>
            <a:normAutofit/>
          </a:bodyPr>
          <a:lstStyle/>
          <a:p>
            <a:r>
              <a:rPr lang="en-US" sz="2800" b="1" dirty="0"/>
              <a:t>Mental Capacity Act </a:t>
            </a:r>
            <a:br>
              <a:rPr lang="en-US" sz="2800" b="1" dirty="0"/>
            </a:br>
            <a:r>
              <a:rPr lang="en-US" sz="1600" b="1" dirty="0"/>
              <a:t>including Deprivation of Liberty Safeguards (DoLS) &amp; Liberty Protection Safeguards (LPS)</a:t>
            </a:r>
            <a:endParaRPr lang="en-US" sz="1600" dirty="0"/>
          </a:p>
        </p:txBody>
      </p:sp>
      <p:sp>
        <p:nvSpPr>
          <p:cNvPr id="2" name="Content Placeholder 1">
            <a:extLst>
              <a:ext uri="{FF2B5EF4-FFF2-40B4-BE49-F238E27FC236}">
                <a16:creationId xmlns:a16="http://schemas.microsoft.com/office/drawing/2014/main" id="{ED6877C1-A69E-4849-B53C-0A6670B512EC}"/>
              </a:ext>
            </a:extLst>
          </p:cNvPr>
          <p:cNvSpPr>
            <a:spLocks noGrp="1"/>
          </p:cNvSpPr>
          <p:nvPr>
            <p:ph idx="1"/>
          </p:nvPr>
        </p:nvSpPr>
        <p:spPr>
          <a:xfrm>
            <a:off x="196646" y="1267216"/>
            <a:ext cx="11552902" cy="631793"/>
          </a:xfrm>
        </p:spPr>
        <p:txBody>
          <a:bodyPr/>
          <a:lstStyle/>
          <a:p>
            <a:pPr marL="0" indent="0" algn="just">
              <a:buNone/>
            </a:pPr>
            <a:r>
              <a:rPr lang="en-GB" sz="1200" dirty="0">
                <a:solidFill>
                  <a:srgbClr val="425565"/>
                </a:solidFill>
                <a:effectLst/>
                <a:ea typeface="Calibri"/>
              </a:rPr>
              <a:t>The Mental Capacity Act (MCA) 2005 applies to everyone involved in the care, treatment and support of people aged 16 and over living in England and Wales who are unable to make all or some decisions for themselves. LPS (formerly DoLS) is rooted firmly within the Mental Capacity Act 2005. LPS implementation has been delayed by HM Government until further notice therefore the existing DoLS arrangements remain in place. </a:t>
            </a:r>
            <a:endParaRPr lang="en-GB" sz="1200" dirty="0">
              <a:solidFill>
                <a:srgbClr val="425565"/>
              </a:solidFill>
              <a:effectLst/>
              <a:ea typeface="Calibri" panose="020F0502020204030204" pitchFamily="34" charset="0"/>
            </a:endParaRPr>
          </a:p>
          <a:p>
            <a:pPr marL="0" indent="0" algn="just">
              <a:buNone/>
            </a:pPr>
            <a:endParaRPr lang="en-US" dirty="0">
              <a:solidFill>
                <a:srgbClr val="425565"/>
              </a:solidFill>
            </a:endParaRPr>
          </a:p>
        </p:txBody>
      </p:sp>
      <p:graphicFrame>
        <p:nvGraphicFramePr>
          <p:cNvPr id="4" name="Table 4">
            <a:extLst>
              <a:ext uri="{FF2B5EF4-FFF2-40B4-BE49-F238E27FC236}">
                <a16:creationId xmlns:a16="http://schemas.microsoft.com/office/drawing/2014/main" id="{B605516E-D5C6-897B-473F-5BFAD6494CAF}"/>
              </a:ext>
            </a:extLst>
          </p:cNvPr>
          <p:cNvGraphicFramePr>
            <a:graphicFrameLocks noGrp="1"/>
          </p:cNvGraphicFramePr>
          <p:nvPr>
            <p:extLst>
              <p:ext uri="{D42A27DB-BD31-4B8C-83A1-F6EECF244321}">
                <p14:modId xmlns:p14="http://schemas.microsoft.com/office/powerpoint/2010/main" val="102578852"/>
              </p:ext>
            </p:extLst>
          </p:nvPr>
        </p:nvGraphicFramePr>
        <p:xfrm>
          <a:off x="196646" y="1899009"/>
          <a:ext cx="11798708" cy="4759960"/>
        </p:xfrm>
        <a:graphic>
          <a:graphicData uri="http://schemas.openxmlformats.org/drawingml/2006/table">
            <a:tbl>
              <a:tblPr firstRow="1" bandRow="1">
                <a:tableStyleId>{F5AB1C69-6EDB-4FF4-983F-18BD219EF322}</a:tableStyleId>
              </a:tblPr>
              <a:tblGrid>
                <a:gridCol w="3942824">
                  <a:extLst>
                    <a:ext uri="{9D8B030D-6E8A-4147-A177-3AD203B41FA5}">
                      <a16:colId xmlns:a16="http://schemas.microsoft.com/office/drawing/2014/main" val="596613667"/>
                    </a:ext>
                  </a:extLst>
                </a:gridCol>
                <a:gridCol w="7855884">
                  <a:extLst>
                    <a:ext uri="{9D8B030D-6E8A-4147-A177-3AD203B41FA5}">
                      <a16:colId xmlns:a16="http://schemas.microsoft.com/office/drawing/2014/main" val="1666334066"/>
                    </a:ext>
                  </a:extLst>
                </a:gridCol>
              </a:tblGrid>
              <a:tr h="370840">
                <a:tc>
                  <a:txBody>
                    <a:bodyPr/>
                    <a:lstStyle/>
                    <a:p>
                      <a:r>
                        <a:rPr lang="en-GB" sz="1200" dirty="0">
                          <a:latin typeface="Arial" panose="020B0604020202020204" pitchFamily="34" charset="0"/>
                          <a:cs typeface="Arial" panose="020B0604020202020204" pitchFamily="34" charset="0"/>
                        </a:rPr>
                        <a:t>Mental Capacity Act (MCA) &amp; DoLS/LPS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NHS GM Assurance &amp; Key Areas of Development </a:t>
                      </a:r>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043540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NHS GM ICB Statutory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Functions  </a:t>
                      </a:r>
                    </a:p>
                  </a:txBody>
                  <a:tcPr/>
                </a:tc>
                <a:tc>
                  <a:txBody>
                    <a:bodyPr/>
                    <a:lstStyle/>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The GM Chief Nurse is the organisational lead for the Mental Capacity Act (MCA) and ensures all statutory responsibilities are met, with clear governance and oversight in place.</a:t>
                      </a:r>
                    </a:p>
                  </a:txBody>
                  <a:tcPr/>
                </a:tc>
                <a:extLst>
                  <a:ext uri="{0D108BD9-81ED-4DB2-BD59-A6C34878D82A}">
                    <a16:rowId xmlns:a16="http://schemas.microsoft.com/office/drawing/2014/main" val="31837935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NHS GM MCA and DoLS/LPS policy, procedures and systems to monitor the MCA agenda</a:t>
                      </a:r>
                      <a:endParaRPr kumimoji="0" lang="en-GB" sz="1200" b="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NHS GM MCA  and DoLS Policy  and Procedure for staff which outlines how NHS GM will discharge the statutory responsibilities.</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All localities complete NHS GM monthly assurance reports identifying the number of COP/DOLs reviews </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Since the transition from CCG to ICB, an MCA Heatmap, developed in collaboration with NHSE, Lancashire, and GM, has informed an ICB-wide improvement plan to ensure MCA readiness. A strategic MCA sub-group, reporting via NHS GM Safeguarding governance structures has been established to lead this work.</a:t>
                      </a:r>
                    </a:p>
                  </a:txBody>
                  <a:tcPr/>
                </a:tc>
                <a:extLst>
                  <a:ext uri="{0D108BD9-81ED-4DB2-BD59-A6C34878D82A}">
                    <a16:rowId xmlns:a16="http://schemas.microsoft.com/office/drawing/2014/main" val="4253401621"/>
                  </a:ext>
                </a:extLst>
              </a:tr>
              <a:tr h="2397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NHS GM System achievements for 2024-5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An NHS GM MCA Safeguarding work plan has been developed to clarify NHS GM  position and outline key actions required.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A strategic sub-group has been established, and MCA workstream leads have been identified.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Attendance at regional MCA meetings, led by NHSE, has resumed.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Designated nurses and safeguarding professionals are actively engaged with the plan, with regular updates provided.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Comprehensive MCA training has been delivered to all 10 Continuing Health Care teams across NHS GM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NHS GM All Age Continuing Care Transformation Forum has included MCA as a key area of focus </a:t>
                      </a:r>
                    </a:p>
                  </a:txBody>
                  <a:tcPr/>
                </a:tc>
                <a:extLst>
                  <a:ext uri="{0D108BD9-81ED-4DB2-BD59-A6C34878D82A}">
                    <a16:rowId xmlns:a16="http://schemas.microsoft.com/office/drawing/2014/main" val="875126201"/>
                  </a:ext>
                </a:extLst>
              </a:tr>
              <a:tr h="370840">
                <a:tc>
                  <a:txBody>
                    <a:bodyPr/>
                    <a:lstStyle/>
                    <a:p>
                      <a:r>
                        <a:rPr lang="en-GB" sz="1200" b="1" dirty="0">
                          <a:latin typeface="Arial" panose="020B0604020202020204" pitchFamily="34" charset="0"/>
                          <a:cs typeface="Arial" panose="020B0604020202020204" pitchFamily="34" charset="0"/>
                        </a:rPr>
                        <a:t>NHS GM system developments for 2025-26</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Plans are in place to deliver the MCA safeguarding delivery plan across the NHS GM, with a focus on continued engagement with key stakeholders to strengthen implementation and assurance.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To explore ways working with Continuing Health Care (CHC) colleagues within the MCA and DoLS arena to enhance quality oversight and wok closely with Clinical Leads.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System learning from statutory safeguarding reviews will inform MCA system priorities and strategic discussions to support system improvement. </a:t>
                      </a:r>
                    </a:p>
                  </a:txBody>
                  <a:tcPr/>
                </a:tc>
                <a:extLst>
                  <a:ext uri="{0D108BD9-81ED-4DB2-BD59-A6C34878D82A}">
                    <a16:rowId xmlns:a16="http://schemas.microsoft.com/office/drawing/2014/main" val="3168214857"/>
                  </a:ext>
                </a:extLst>
              </a:tr>
            </a:tbl>
          </a:graphicData>
        </a:graphic>
      </p:graphicFrame>
    </p:spTree>
    <p:extLst>
      <p:ext uri="{BB962C8B-B14F-4D97-AF65-F5344CB8AC3E}">
        <p14:creationId xmlns:p14="http://schemas.microsoft.com/office/powerpoint/2010/main" val="3633180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609820-60C0-B143-8171-E0470EAE3786}"/>
              </a:ext>
            </a:extLst>
          </p:cNvPr>
          <p:cNvSpPr>
            <a:spLocks noGrp="1"/>
          </p:cNvSpPr>
          <p:nvPr>
            <p:ph type="title"/>
          </p:nvPr>
        </p:nvSpPr>
        <p:spPr>
          <a:xfrm>
            <a:off x="181971" y="286682"/>
            <a:ext cx="11616739" cy="764196"/>
          </a:xfrm>
          <a:prstGeom prst="roundRect">
            <a:avLst/>
          </a:prstGeom>
          <a:ln w="28575">
            <a:solidFill>
              <a:srgbClr val="0067A5"/>
            </a:solidFill>
          </a:ln>
        </p:spPr>
        <p:txBody>
          <a:bodyPr>
            <a:normAutofit/>
          </a:bodyPr>
          <a:lstStyle/>
          <a:p>
            <a:r>
              <a:rPr lang="en-US" sz="2800" b="1" dirty="0"/>
              <a:t>Child </a:t>
            </a:r>
            <a:r>
              <a:rPr lang="en-US" b="1" dirty="0"/>
              <a:t>Deaths</a:t>
            </a:r>
            <a:endParaRPr lang="en-US" dirty="0"/>
          </a:p>
        </p:txBody>
      </p:sp>
      <p:sp>
        <p:nvSpPr>
          <p:cNvPr id="2" name="Content Placeholder 1">
            <a:extLst>
              <a:ext uri="{FF2B5EF4-FFF2-40B4-BE49-F238E27FC236}">
                <a16:creationId xmlns:a16="http://schemas.microsoft.com/office/drawing/2014/main" id="{ED6877C1-A69E-4849-B53C-0A6670B512EC}"/>
              </a:ext>
            </a:extLst>
          </p:cNvPr>
          <p:cNvSpPr>
            <a:spLocks noGrp="1"/>
          </p:cNvSpPr>
          <p:nvPr>
            <p:ph idx="1"/>
          </p:nvPr>
        </p:nvSpPr>
        <p:spPr>
          <a:xfrm>
            <a:off x="181971" y="1171205"/>
            <a:ext cx="11616740" cy="1358025"/>
          </a:xfrm>
        </p:spPr>
        <p:txBody>
          <a:bodyPr>
            <a:noAutofit/>
          </a:bodyPr>
          <a:lstStyle/>
          <a:p>
            <a:pPr marL="0" indent="0" algn="just">
              <a:buNone/>
            </a:pPr>
            <a:r>
              <a:rPr lang="en-GB" sz="1200" i="0" dirty="0">
                <a:solidFill>
                  <a:srgbClr val="424242"/>
                </a:solidFill>
                <a:effectLst/>
              </a:rPr>
              <a:t>NHS GM, as a statutory child death review partner alongside local authorities, is required under the Children Act 2004 to ensure that all child deaths are reviewed in accordance with national guidance. This duty is fulfilled through the Greater Manchester Child Death Overview Panels (CDOPs), in line with the Child Death Review Statutory and Operational Guidance (2019) </a:t>
            </a:r>
            <a:r>
              <a:rPr lang="en-GB" sz="1200" dirty="0"/>
              <a:t> and </a:t>
            </a:r>
            <a:r>
              <a:rPr lang="en-GB" sz="1200" dirty="0">
                <a:effectLst/>
              </a:rPr>
              <a:t>Working Together to Safeguard Children (2023)</a:t>
            </a:r>
          </a:p>
          <a:p>
            <a:pPr marL="0" indent="0" algn="just">
              <a:buNone/>
            </a:pPr>
            <a:r>
              <a:rPr lang="en-GB" sz="1200" i="0" dirty="0">
                <a:solidFill>
                  <a:srgbClr val="424242"/>
                </a:solidFill>
                <a:effectLst/>
              </a:rPr>
              <a:t>There are four CDOPs operating across the NHS GM footprint—three under tripartite arrangements and one for Manchester. These panels are responsible for reviewing the deaths of all children aged 0–17 years, excluding stillbirths, lawful terminations, and late foetal losses. The panels adopt a collaborative, system-wide approach and utilise the eCDOP platform to support consistent data collection, analysis, and learning across all ten GM local authorities. This enables the identification of modifiable factors and supports the development of preventative strategies to reduce future child deaths.</a:t>
            </a:r>
            <a:endParaRPr lang="en-GB" sz="1200" dirty="0">
              <a:effectLst/>
              <a:ea typeface="Arial" panose="020B0604020202020204" pitchFamily="34" charset="0"/>
            </a:endParaRPr>
          </a:p>
          <a:p>
            <a:pPr marL="0" indent="0" algn="just">
              <a:buNone/>
            </a:pPr>
            <a:endParaRPr lang="en-GB" sz="1200" dirty="0">
              <a:solidFill>
                <a:schemeClr val="tx1"/>
              </a:solidFill>
            </a:endParaRPr>
          </a:p>
          <a:p>
            <a:pPr marL="0" indent="0" algn="just">
              <a:buNone/>
            </a:pPr>
            <a:endParaRPr lang="en-US" sz="1200" dirty="0"/>
          </a:p>
          <a:p>
            <a:pPr marL="0" indent="0" algn="just">
              <a:buNone/>
            </a:pPr>
            <a:endParaRPr lang="en-US" sz="1200" dirty="0"/>
          </a:p>
        </p:txBody>
      </p:sp>
      <p:graphicFrame>
        <p:nvGraphicFramePr>
          <p:cNvPr id="5" name="Table 5">
            <a:extLst>
              <a:ext uri="{FF2B5EF4-FFF2-40B4-BE49-F238E27FC236}">
                <a16:creationId xmlns:a16="http://schemas.microsoft.com/office/drawing/2014/main" id="{D33292E6-41F1-B3D0-3C0A-FF82BF097809}"/>
              </a:ext>
            </a:extLst>
          </p:cNvPr>
          <p:cNvGraphicFramePr>
            <a:graphicFrameLocks noGrp="1"/>
          </p:cNvGraphicFramePr>
          <p:nvPr>
            <p:extLst>
              <p:ext uri="{D42A27DB-BD31-4B8C-83A1-F6EECF244321}">
                <p14:modId xmlns:p14="http://schemas.microsoft.com/office/powerpoint/2010/main" val="1908897180"/>
              </p:ext>
            </p:extLst>
          </p:nvPr>
        </p:nvGraphicFramePr>
        <p:xfrm>
          <a:off x="181971" y="2649558"/>
          <a:ext cx="11799822" cy="4257040"/>
        </p:xfrm>
        <a:graphic>
          <a:graphicData uri="http://schemas.openxmlformats.org/drawingml/2006/table">
            <a:tbl>
              <a:tblPr firstRow="1" bandRow="1">
                <a:tableStyleId>{93296810-A885-4BE3-A3E7-6D5BEEA58F35}</a:tableStyleId>
              </a:tblPr>
              <a:tblGrid>
                <a:gridCol w="1531540">
                  <a:extLst>
                    <a:ext uri="{9D8B030D-6E8A-4147-A177-3AD203B41FA5}">
                      <a16:colId xmlns:a16="http://schemas.microsoft.com/office/drawing/2014/main" val="2022038756"/>
                    </a:ext>
                  </a:extLst>
                </a:gridCol>
                <a:gridCol w="10268282">
                  <a:extLst>
                    <a:ext uri="{9D8B030D-6E8A-4147-A177-3AD203B41FA5}">
                      <a16:colId xmlns:a16="http://schemas.microsoft.com/office/drawing/2014/main" val="168553799"/>
                    </a:ext>
                  </a:extLst>
                </a:gridCol>
              </a:tblGrid>
              <a:tr h="370840">
                <a:tc>
                  <a:txBody>
                    <a:bodyPr/>
                    <a:lstStyle/>
                    <a:p>
                      <a:pPr lvl="0">
                        <a:buNone/>
                      </a:pPr>
                      <a:r>
                        <a:rPr lang="en-US" sz="1100" dirty="0">
                          <a:solidFill>
                            <a:schemeClr val="tx1">
                              <a:lumMod val="50000"/>
                            </a:schemeClr>
                          </a:solidFill>
                          <a:latin typeface="Arial" panose="020B0604020202020204" pitchFamily="34" charset="0"/>
                          <a:cs typeface="Arial" panose="020B0604020202020204" pitchFamily="34" charset="0"/>
                        </a:rPr>
                        <a:t>Child Death</a:t>
                      </a:r>
                    </a:p>
                  </a:txBody>
                  <a:tcPr/>
                </a:tc>
                <a:tc>
                  <a:txBody>
                    <a:bodyPr/>
                    <a:lstStyle/>
                    <a:p>
                      <a:pPr marL="0" lvl="0" indent="0" algn="l">
                        <a:lnSpc>
                          <a:spcPct val="100000"/>
                        </a:lnSpc>
                        <a:buNone/>
                      </a:pPr>
                      <a:r>
                        <a:rPr lang="en-GB" sz="1100" b="1" u="none" strike="noStrike" baseline="0" noProof="0" dirty="0">
                          <a:solidFill>
                            <a:schemeClr val="tx1">
                              <a:lumMod val="50000"/>
                            </a:schemeClr>
                          </a:solidFill>
                          <a:latin typeface="Arial" panose="020B0604020202020204" pitchFamily="34" charset="0"/>
                          <a:cs typeface="Arial" panose="020B0604020202020204" pitchFamily="34" charset="0"/>
                        </a:rPr>
                        <a:t>NHS GM Assurance &amp; Key Areas of Development </a:t>
                      </a:r>
                      <a:endParaRPr lang="en-GB" sz="1100" b="1" i="0" u="none" strike="noStrike" baseline="0" noProof="0" dirty="0">
                        <a:solidFill>
                          <a:schemeClr val="tx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095054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dirty="0">
                          <a:ln>
                            <a:noFill/>
                          </a:ln>
                          <a:solidFill>
                            <a:schemeClr val="tx1">
                              <a:lumMod val="50000"/>
                            </a:schemeClr>
                          </a:solidFill>
                          <a:effectLst/>
                          <a:uLnTx/>
                          <a:uFillTx/>
                          <a:latin typeface="Arial" panose="020B0604020202020204" pitchFamily="34" charset="0"/>
                          <a:cs typeface="Arial" panose="020B0604020202020204" pitchFamily="34" charset="0"/>
                        </a:rPr>
                        <a:t>NHS GM ICB Statutory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dirty="0">
                          <a:ln>
                            <a:noFill/>
                          </a:ln>
                          <a:solidFill>
                            <a:schemeClr val="tx1">
                              <a:lumMod val="50000"/>
                            </a:schemeClr>
                          </a:solidFill>
                          <a:effectLst/>
                          <a:uLnTx/>
                          <a:uFillTx/>
                          <a:latin typeface="Arial" panose="020B0604020202020204" pitchFamily="34" charset="0"/>
                          <a:cs typeface="Arial" panose="020B0604020202020204" pitchFamily="34" charset="0"/>
                        </a:rPr>
                        <a:t>Functions</a:t>
                      </a:r>
                      <a:endParaRPr lang="en-GB" sz="1100" dirty="0">
                        <a:solidFill>
                          <a:schemeClr val="tx1">
                            <a:lumMod val="50000"/>
                          </a:schemeClr>
                        </a:solidFill>
                        <a:latin typeface="Arial" panose="020B0604020202020204" pitchFamily="34" charset="0"/>
                        <a:cs typeface="Arial" panose="020B0604020202020204" pitchFamily="34" charset="0"/>
                      </a:endParaRPr>
                    </a:p>
                  </a:txBody>
                  <a:tcPr/>
                </a:tc>
                <a:tc>
                  <a:txBody>
                    <a:bodyPr/>
                    <a:lstStyle/>
                    <a:p>
                      <a:pPr marL="171450" lvl="0" indent="-171450">
                        <a:lnSpc>
                          <a:spcPct val="100000"/>
                        </a:lnSpc>
                        <a:spcBef>
                          <a:spcPts val="0"/>
                        </a:spcBef>
                        <a:spcAft>
                          <a:spcPts val="0"/>
                        </a:spcAft>
                        <a:buFont typeface="Arial" panose="020B0604020202020204" pitchFamily="34" charset="0"/>
                        <a:buChar char="•"/>
                      </a:pPr>
                      <a:r>
                        <a:rPr lang="en-GB" sz="1100" b="0" kern="1200" dirty="0">
                          <a:solidFill>
                            <a:schemeClr val="tx1">
                              <a:lumMod val="50000"/>
                            </a:schemeClr>
                          </a:solidFill>
                          <a:effectLst/>
                          <a:latin typeface="Arial" panose="020B0604020202020204" pitchFamily="34" charset="0"/>
                          <a:cs typeface="Arial" panose="020B0604020202020204" pitchFamily="34" charset="0"/>
                        </a:rPr>
                        <a:t>Oversight and learning from child deaths across Greater Manchester is coordinated by four Child Death Overview Panels (CDOPs), each led by Local Authority Public Health Leads. </a:t>
                      </a:r>
                    </a:p>
                    <a:p>
                      <a:pPr marL="171450" lvl="0" indent="-171450">
                        <a:lnSpc>
                          <a:spcPct val="100000"/>
                        </a:lnSpc>
                        <a:spcBef>
                          <a:spcPts val="0"/>
                        </a:spcBef>
                        <a:spcAft>
                          <a:spcPts val="0"/>
                        </a:spcAft>
                        <a:buFont typeface="Arial" panose="020B0604020202020204" pitchFamily="34" charset="0"/>
                        <a:buChar char="•"/>
                      </a:pPr>
                      <a:r>
                        <a:rPr lang="en-GB" sz="1100" b="0" kern="1200" dirty="0">
                          <a:solidFill>
                            <a:schemeClr val="tx1">
                              <a:lumMod val="50000"/>
                            </a:schemeClr>
                          </a:solidFill>
                          <a:effectLst/>
                          <a:latin typeface="Arial" panose="020B0604020202020204" pitchFamily="34" charset="0"/>
                          <a:cs typeface="Arial" panose="020B0604020202020204" pitchFamily="34" charset="0"/>
                        </a:rPr>
                        <a:t>NHS GM fulfils their statutory responsibilities for child death reviews through Designated Doctors for Child Deaths, supported by the commissioned Greater Manchester Sudden Unexplained Death of a Child (SUDC) service. </a:t>
                      </a:r>
                    </a:p>
                    <a:p>
                      <a:pPr marL="171450" lvl="0" indent="-171450">
                        <a:lnSpc>
                          <a:spcPct val="100000"/>
                        </a:lnSpc>
                        <a:spcBef>
                          <a:spcPts val="0"/>
                        </a:spcBef>
                        <a:spcAft>
                          <a:spcPts val="0"/>
                        </a:spcAft>
                        <a:buFont typeface="Arial" panose="020B0604020202020204" pitchFamily="34" charset="0"/>
                        <a:buChar char="•"/>
                      </a:pPr>
                      <a:r>
                        <a:rPr lang="en-GB" sz="1100" b="0" kern="1200" dirty="0">
                          <a:solidFill>
                            <a:schemeClr val="tx1">
                              <a:lumMod val="50000"/>
                            </a:schemeClr>
                          </a:solidFill>
                          <a:effectLst/>
                          <a:latin typeface="Arial" panose="020B0604020202020204" pitchFamily="34" charset="0"/>
                          <a:cs typeface="Arial" panose="020B0604020202020204" pitchFamily="34" charset="0"/>
                        </a:rPr>
                        <a:t>To ensure robust governance and accountability, the SAAF child death  protocol has been embedded within NHS GM  statutory functions and is reported quarterly via the NHS GM safeguarding governance processes. </a:t>
                      </a:r>
                      <a:endParaRPr lang="en-GB" sz="1100" dirty="0">
                        <a:solidFill>
                          <a:schemeClr val="tx1">
                            <a:lumMod val="50000"/>
                          </a:schemeClr>
                        </a:solidFill>
                        <a:effectLst/>
                        <a:latin typeface="Arial" panose="020B0604020202020204" pitchFamily="34" charset="0"/>
                        <a:ea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903042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dirty="0">
                          <a:ln>
                            <a:noFill/>
                          </a:ln>
                          <a:solidFill>
                            <a:schemeClr val="tx1">
                              <a:lumMod val="50000"/>
                            </a:schemeClr>
                          </a:solidFill>
                          <a:effectLst/>
                          <a:uLnTx/>
                          <a:uFillTx/>
                          <a:latin typeface="Arial" panose="020B0604020202020204" pitchFamily="34" charset="0"/>
                          <a:cs typeface="Arial" panose="020B0604020202020204" pitchFamily="34" charset="0"/>
                        </a:rPr>
                        <a:t>NHS GM policy, procedures and systems to monitor the Child Death agenda</a:t>
                      </a:r>
                      <a:endParaRPr lang="en-GB" sz="1100" dirty="0">
                        <a:solidFill>
                          <a:schemeClr val="tx1">
                            <a:lumMod val="50000"/>
                          </a:schemeClr>
                        </a:solidFill>
                        <a:latin typeface="Arial" panose="020B0604020202020204" pitchFamily="34" charset="0"/>
                        <a:cs typeface="Arial" panose="020B0604020202020204" pitchFamily="34" charset="0"/>
                      </a:endParaRPr>
                    </a:p>
                  </a:txBody>
                  <a:tcPr/>
                </a:tc>
                <a:tc>
                  <a:txBody>
                    <a:bodyPr/>
                    <a:lstStyle/>
                    <a:p>
                      <a:pPr marL="171450" indent="-171450">
                        <a:lnSpc>
                          <a:spcPct val="100000"/>
                        </a:lnSpc>
                        <a:spcBef>
                          <a:spcPts val="0"/>
                        </a:spcBef>
                        <a:spcAft>
                          <a:spcPts val="0"/>
                        </a:spcAft>
                        <a:buFont typeface="Arial" panose="020B0604020202020204" pitchFamily="34" charset="0"/>
                        <a:buChar char="•"/>
                      </a:pPr>
                      <a:r>
                        <a:rPr lang="en-GB" sz="1100" b="0" kern="1200" dirty="0">
                          <a:solidFill>
                            <a:schemeClr val="tx1">
                              <a:lumMod val="50000"/>
                            </a:schemeClr>
                          </a:solidFill>
                          <a:effectLst/>
                          <a:latin typeface="Arial" panose="020B0604020202020204" pitchFamily="34" charset="0"/>
                          <a:cs typeface="Arial" panose="020B0604020202020204" pitchFamily="34" charset="0"/>
                        </a:rPr>
                        <a:t>Designated Nurses for Safeguarding Children and Designated Doctors for Child Deaths fulfil NHS GM’s responsibilities as members of the four CDOPs across GM. </a:t>
                      </a:r>
                    </a:p>
                    <a:p>
                      <a:pPr marL="171450" indent="-171450">
                        <a:lnSpc>
                          <a:spcPct val="100000"/>
                        </a:lnSpc>
                        <a:spcBef>
                          <a:spcPts val="0"/>
                        </a:spcBef>
                        <a:spcAft>
                          <a:spcPts val="0"/>
                        </a:spcAft>
                        <a:buFont typeface="Arial" panose="020B0604020202020204" pitchFamily="34" charset="0"/>
                        <a:buChar char="•"/>
                      </a:pPr>
                      <a:r>
                        <a:rPr lang="en-GB" sz="1100" b="0" kern="1200" dirty="0">
                          <a:solidFill>
                            <a:schemeClr val="tx1">
                              <a:lumMod val="50000"/>
                            </a:schemeClr>
                          </a:solidFill>
                          <a:effectLst/>
                          <a:latin typeface="Arial" panose="020B0604020202020204" pitchFamily="34" charset="0"/>
                          <a:cs typeface="Arial" panose="020B0604020202020204" pitchFamily="34" charset="0"/>
                        </a:rPr>
                        <a:t>Each CDOP meets the statutory requirement to produce an annual report summarising key learning and emerging trends, with the aim of preventing future child deaths. These reports are reviewed through NHS GM’s strategic governance structures, as well as by all locality Safeguarding Children Partnerships and the Greater Manchester Health and Wellbeing Boards. In addition, child death review partners are required to ensure the analysis of information from all reviewed deaths is submitted to the National Child Mortality Database (NCMD), which provides thematic learning to inform national and local improvements in child health and safety.</a:t>
                      </a:r>
                      <a:endParaRPr lang="en-GB" sz="1100" dirty="0">
                        <a:solidFill>
                          <a:schemeClr val="tx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79399574"/>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1100" b="1" u="none" strike="noStrike" kern="1200" cap="none" spc="0" normalizeH="0" baseline="0" noProof="0" dirty="0">
                          <a:ln>
                            <a:noFill/>
                          </a:ln>
                          <a:solidFill>
                            <a:schemeClr val="tx1">
                              <a:lumMod val="50000"/>
                            </a:schemeClr>
                          </a:solidFill>
                          <a:effectLst/>
                          <a:uLnTx/>
                          <a:uFillTx/>
                          <a:latin typeface="Arial" panose="020B0604020202020204" pitchFamily="34" charset="0"/>
                          <a:cs typeface="Arial" panose="020B0604020202020204" pitchFamily="34" charset="0"/>
                        </a:rPr>
                        <a:t>NHS GM System achievements for 2024-25</a:t>
                      </a:r>
                      <a:r>
                        <a:rPr lang="en-GB" sz="1100" b="1" u="none" strike="noStrike" kern="1200" cap="none" spc="0" normalizeH="0" baseline="0" noProof="0" dirty="0">
                          <a:ln>
                            <a:noFill/>
                          </a:ln>
                          <a:solidFill>
                            <a:schemeClr val="tx1">
                              <a:lumMod val="50000"/>
                            </a:schemeClr>
                          </a:solidFill>
                          <a:effectLst/>
                          <a:uLnTx/>
                          <a:uFillTx/>
                          <a:latin typeface="Arial" panose="020B0604020202020204" pitchFamily="34" charset="0"/>
                          <a:cs typeface="Arial" panose="020B0604020202020204" pitchFamily="34" charset="0"/>
                        </a:rPr>
                        <a:t> </a:t>
                      </a:r>
                      <a:endParaRPr kumimoji="0" lang="en-GB" sz="1100" b="1" u="none" strike="noStrike" kern="1200" cap="none" spc="0" normalizeH="0" baseline="0" noProof="0" dirty="0">
                        <a:ln>
                          <a:noFill/>
                        </a:ln>
                        <a:solidFill>
                          <a:schemeClr val="tx1">
                            <a:lumMod val="50000"/>
                          </a:schemeClr>
                        </a:solidFill>
                        <a:effectLst/>
                        <a:uLnTx/>
                        <a:uFillTx/>
                        <a:latin typeface="Arial" panose="020B0604020202020204" pitchFamily="34" charset="0"/>
                        <a:cs typeface="Arial" panose="020B0604020202020204" pitchFamily="34" charset="0"/>
                      </a:endParaRPr>
                    </a:p>
                  </a:txBody>
                  <a:tcPr/>
                </a:tc>
                <a:tc>
                  <a:txBody>
                    <a:bodyPr/>
                    <a:lstStyle/>
                    <a:p>
                      <a:pPr marL="171450" indent="-171450">
                        <a:lnSpc>
                          <a:spcPct val="100000"/>
                        </a:lnSpc>
                        <a:spcBef>
                          <a:spcPts val="0"/>
                        </a:spcBef>
                        <a:spcAft>
                          <a:spcPts val="0"/>
                        </a:spcAft>
                        <a:buFont typeface="Arial" panose="020B0604020202020204" pitchFamily="34" charset="0"/>
                        <a:buChar char="•"/>
                      </a:pPr>
                      <a:r>
                        <a:rPr lang="en-GB" sz="1100" b="0" kern="1200" dirty="0">
                          <a:solidFill>
                            <a:schemeClr val="tx1">
                              <a:lumMod val="50000"/>
                            </a:schemeClr>
                          </a:solidFill>
                          <a:effectLst/>
                          <a:latin typeface="Arial" panose="020B0604020202020204" pitchFamily="34" charset="0"/>
                          <a:cs typeface="Arial" panose="020B0604020202020204" pitchFamily="34" charset="0"/>
                        </a:rPr>
                        <a:t>NHS GM localities have Designated Doctors for Child Deaths which link to the Medical Examiner function. </a:t>
                      </a:r>
                    </a:p>
                    <a:p>
                      <a:pPr marL="171450" indent="-171450">
                        <a:lnSpc>
                          <a:spcPct val="100000"/>
                        </a:lnSpc>
                        <a:spcBef>
                          <a:spcPts val="0"/>
                        </a:spcBef>
                        <a:spcAft>
                          <a:spcPts val="0"/>
                        </a:spcAft>
                        <a:buFont typeface="Arial" panose="020B0604020202020204" pitchFamily="34" charset="0"/>
                        <a:buChar char="•"/>
                      </a:pPr>
                      <a:r>
                        <a:rPr lang="en-GB" sz="1100" b="0" kern="1200" dirty="0">
                          <a:solidFill>
                            <a:schemeClr val="tx1">
                              <a:lumMod val="50000"/>
                            </a:schemeClr>
                          </a:solidFill>
                          <a:effectLst/>
                          <a:latin typeface="Arial" panose="020B0604020202020204" pitchFamily="34" charset="0"/>
                          <a:cs typeface="Arial" panose="020B0604020202020204" pitchFamily="34" charset="0"/>
                        </a:rPr>
                        <a:t>Data on the number of child deaths reviewed, along with identified themes and any associated statutory safeguarding reviews, are analysed and shared. This information is linked to the NHS GM Mortality System Group to support system-wide learning and improvement through integrated data insights.</a:t>
                      </a:r>
                      <a:endParaRPr lang="en-GB" sz="1100" dirty="0">
                        <a:solidFill>
                          <a:schemeClr val="tx1">
                            <a:lumMod val="50000"/>
                          </a:schemeClr>
                        </a:solidFill>
                        <a:effectLst/>
                        <a:latin typeface="Arial" panose="020B0604020202020204" pitchFamily="34" charset="0"/>
                        <a:ea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97899627"/>
                  </a:ext>
                </a:extLst>
              </a:tr>
              <a:tr h="370840">
                <a:tc>
                  <a:txBody>
                    <a:bodyPr/>
                    <a:lstStyle/>
                    <a:p>
                      <a:r>
                        <a:rPr lang="en-GB" sz="1100" b="1" dirty="0">
                          <a:solidFill>
                            <a:schemeClr val="tx1">
                              <a:lumMod val="50000"/>
                            </a:schemeClr>
                          </a:solidFill>
                          <a:latin typeface="Arial" panose="020B0604020202020204" pitchFamily="34" charset="0"/>
                          <a:cs typeface="Arial" panose="020B0604020202020204" pitchFamily="34" charset="0"/>
                        </a:rPr>
                        <a:t>NHS GM system developments for 2025-26</a:t>
                      </a:r>
                    </a:p>
                  </a:txBody>
                  <a:tcPr/>
                </a:tc>
                <a:tc>
                  <a:txBody>
                    <a:bodyPr/>
                    <a:lstStyle/>
                    <a:p>
                      <a:pPr marL="171450" indent="-171450">
                        <a:lnSpc>
                          <a:spcPct val="100000"/>
                        </a:lnSpc>
                        <a:spcBef>
                          <a:spcPts val="0"/>
                        </a:spcBef>
                        <a:spcAft>
                          <a:spcPts val="0"/>
                        </a:spcAft>
                        <a:buFont typeface="Arial" panose="020B0604020202020204" pitchFamily="34" charset="0"/>
                        <a:buChar char="•"/>
                      </a:pPr>
                      <a:r>
                        <a:rPr lang="en-GB" sz="1100" b="0" kern="1200" dirty="0">
                          <a:solidFill>
                            <a:schemeClr val="tx1">
                              <a:lumMod val="50000"/>
                            </a:schemeClr>
                          </a:solidFill>
                          <a:effectLst/>
                          <a:latin typeface="Arial" panose="020B0604020202020204" pitchFamily="34" charset="0"/>
                          <a:cs typeface="Arial" panose="020B0604020202020204" pitchFamily="34" charset="0"/>
                        </a:rPr>
                        <a:t>To support system-wide arrangements for the analysis of all child deaths reviewed by the NCMD, NHS GM is committed to ensuring that lessons are learned, shared widely, and translated into local actions aimed at reducing child mortality. This includes the implementation of the </a:t>
                      </a:r>
                      <a:r>
                        <a:rPr lang="en-GB" sz="1100" b="0" dirty="0">
                          <a:solidFill>
                            <a:schemeClr val="tx1">
                              <a:lumMod val="50000"/>
                            </a:schemeClr>
                          </a:solidFill>
                          <a:effectLst/>
                          <a:latin typeface="Arial" panose="020B0604020202020204" pitchFamily="34" charset="0"/>
                          <a:cs typeface="Arial" panose="020B0604020202020204" pitchFamily="34" charset="0"/>
                        </a:rPr>
                        <a:t> </a:t>
                      </a:r>
                      <a:r>
                        <a:rPr lang="en-GB" sz="1100" b="1" dirty="0">
                          <a:solidFill>
                            <a:schemeClr val="tx1">
                              <a:lumMod val="50000"/>
                            </a:schemeClr>
                          </a:solidFill>
                          <a:effectLst/>
                          <a:latin typeface="Arial" panose="020B0604020202020204" pitchFamily="34" charset="0"/>
                          <a:cs typeface="Arial" panose="020B0604020202020204" pitchFamily="34" charset="0"/>
                        </a:rPr>
                        <a:t>Child Death Review Statutory and Operational Guidance (2019)</a:t>
                      </a:r>
                      <a:r>
                        <a:rPr lang="en-GB" sz="1100" b="0" dirty="0">
                          <a:solidFill>
                            <a:schemeClr val="tx1">
                              <a:lumMod val="50000"/>
                            </a:schemeClr>
                          </a:solidFill>
                          <a:effectLst/>
                          <a:latin typeface="Arial" panose="020B0604020202020204" pitchFamily="34" charset="0"/>
                          <a:cs typeface="Arial" panose="020B0604020202020204" pitchFamily="34" charset="0"/>
                        </a:rPr>
                        <a:t> </a:t>
                      </a:r>
                      <a:r>
                        <a:rPr lang="en-GB" sz="1100" dirty="0">
                          <a:solidFill>
                            <a:schemeClr val="tx1">
                              <a:lumMod val="50000"/>
                            </a:schemeClr>
                          </a:solidFill>
                          <a:latin typeface="Arial" panose="020B0604020202020204" pitchFamily="34" charset="0"/>
                          <a:cs typeface="Arial" panose="020B0604020202020204" pitchFamily="34" charset="0"/>
                        </a:rPr>
                        <a:t> and </a:t>
                      </a:r>
                      <a:r>
                        <a:rPr lang="en-GB" sz="1100" b="1" dirty="0">
                          <a:solidFill>
                            <a:schemeClr val="tx1">
                              <a:lumMod val="50000"/>
                            </a:schemeClr>
                          </a:solidFill>
                          <a:effectLst/>
                          <a:latin typeface="Arial" panose="020B0604020202020204" pitchFamily="34" charset="0"/>
                          <a:cs typeface="Arial" panose="020B0604020202020204" pitchFamily="34" charset="0"/>
                        </a:rPr>
                        <a:t>Working Together to Safeguard Children (2023)</a:t>
                      </a:r>
                      <a:r>
                        <a:rPr lang="en-GB" sz="1100" b="0" kern="1200" dirty="0">
                          <a:solidFill>
                            <a:schemeClr val="tx1">
                              <a:lumMod val="50000"/>
                            </a:schemeClr>
                          </a:solidFill>
                          <a:effectLst/>
                          <a:latin typeface="Arial" panose="020B0604020202020204" pitchFamily="34" charset="0"/>
                          <a:cs typeface="Arial" panose="020B0604020202020204" pitchFamily="34" charset="0"/>
                        </a:rPr>
                        <a:t>. Consideration is being given to the establishment of a Greater Manchester Child Death Working Group to strengthen coordination and oversight. Additionally, the NHS GM Mortality Surveillance Group will continue to play a key role in linking local data and insights with national reporting through the NCMD.</a:t>
                      </a:r>
                      <a:endParaRPr kumimoji="0" lang="en-US" sz="1100" b="0" i="0" u="none" strike="noStrike" kern="1200" cap="none" spc="0" normalizeH="0" baseline="0" noProof="0" dirty="0">
                        <a:ln>
                          <a:noFill/>
                        </a:ln>
                        <a:solidFill>
                          <a:schemeClr val="tx1">
                            <a:lumMod val="50000"/>
                          </a:schemeClr>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29657270"/>
                  </a:ext>
                </a:extLst>
              </a:tr>
            </a:tbl>
          </a:graphicData>
        </a:graphic>
      </p:graphicFrame>
    </p:spTree>
    <p:extLst>
      <p:ext uri="{BB962C8B-B14F-4D97-AF65-F5344CB8AC3E}">
        <p14:creationId xmlns:p14="http://schemas.microsoft.com/office/powerpoint/2010/main" val="1046847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609820-60C0-B143-8171-E0470EAE3786}"/>
              </a:ext>
            </a:extLst>
          </p:cNvPr>
          <p:cNvSpPr>
            <a:spLocks noGrp="1"/>
          </p:cNvSpPr>
          <p:nvPr>
            <p:ph type="title"/>
          </p:nvPr>
        </p:nvSpPr>
        <p:spPr>
          <a:xfrm>
            <a:off x="178661" y="233210"/>
            <a:ext cx="11580720" cy="818842"/>
          </a:xfrm>
          <a:prstGeom prst="roundRect">
            <a:avLst/>
          </a:prstGeom>
          <a:ln w="28575">
            <a:solidFill>
              <a:srgbClr val="0067A5"/>
            </a:solidFill>
          </a:ln>
        </p:spPr>
        <p:txBody>
          <a:bodyPr>
            <a:normAutofit/>
          </a:bodyPr>
          <a:lstStyle/>
          <a:p>
            <a:r>
              <a:rPr lang="en-US" sz="2800" b="1" dirty="0"/>
              <a:t>Child Protection Information System</a:t>
            </a:r>
            <a:endParaRPr lang="en-US" dirty="0"/>
          </a:p>
        </p:txBody>
      </p:sp>
      <p:sp>
        <p:nvSpPr>
          <p:cNvPr id="2" name="Content Placeholder 1">
            <a:extLst>
              <a:ext uri="{FF2B5EF4-FFF2-40B4-BE49-F238E27FC236}">
                <a16:creationId xmlns:a16="http://schemas.microsoft.com/office/drawing/2014/main" id="{ED6877C1-A69E-4849-B53C-0A6670B512EC}"/>
              </a:ext>
            </a:extLst>
          </p:cNvPr>
          <p:cNvSpPr>
            <a:spLocks noGrp="1"/>
          </p:cNvSpPr>
          <p:nvPr>
            <p:ph idx="1"/>
          </p:nvPr>
        </p:nvSpPr>
        <p:spPr>
          <a:xfrm>
            <a:off x="178661" y="1175542"/>
            <a:ext cx="11735953" cy="818843"/>
          </a:xfrm>
        </p:spPr>
        <p:txBody>
          <a:bodyPr>
            <a:normAutofit/>
          </a:bodyPr>
          <a:lstStyle/>
          <a:p>
            <a:pPr marL="0" indent="0" algn="just">
              <a:buNone/>
            </a:pPr>
            <a:r>
              <a:rPr lang="en-GB" sz="1200" dirty="0">
                <a:solidFill>
                  <a:srgbClr val="000000"/>
                </a:solidFill>
                <a:ea typeface="Times New Roman" panose="02020603050405020304" pitchFamily="18" charset="0"/>
              </a:rPr>
              <a:t>The Child Protection Information System (CP-IS) is a national system that connects local authorities’ child social care IT systems with those used by unscheduled care settings. The sharing of child protection information and health data using the CP-IS enables NHS GM and health providers to meet their statutory duties under the Children Act 2004. From April 2024 NHS GM will be accountable for the continued implementation of Phase 2 CP-IS and associated system leadership this will include; primary care, mental health CAMHS (Child and Adolescent Mental Health Services), sexual health, 0-19 Services, community paediatrics and dentistry.</a:t>
            </a:r>
            <a:endParaRPr lang="en-US" sz="1200" dirty="0"/>
          </a:p>
          <a:p>
            <a:pPr marL="0" indent="0" algn="just">
              <a:buNone/>
            </a:pPr>
            <a:endParaRPr lang="en-US" dirty="0"/>
          </a:p>
        </p:txBody>
      </p:sp>
      <p:graphicFrame>
        <p:nvGraphicFramePr>
          <p:cNvPr id="5" name="Table 5">
            <a:extLst>
              <a:ext uri="{FF2B5EF4-FFF2-40B4-BE49-F238E27FC236}">
                <a16:creationId xmlns:a16="http://schemas.microsoft.com/office/drawing/2014/main" id="{5131195A-4BBD-F429-2759-CA497691201F}"/>
              </a:ext>
            </a:extLst>
          </p:cNvPr>
          <p:cNvGraphicFramePr>
            <a:graphicFrameLocks noGrp="1"/>
          </p:cNvGraphicFramePr>
          <p:nvPr>
            <p:extLst>
              <p:ext uri="{D42A27DB-BD31-4B8C-83A1-F6EECF244321}">
                <p14:modId xmlns:p14="http://schemas.microsoft.com/office/powerpoint/2010/main" val="1989273311"/>
              </p:ext>
            </p:extLst>
          </p:nvPr>
        </p:nvGraphicFramePr>
        <p:xfrm>
          <a:off x="228023" y="1920894"/>
          <a:ext cx="11735953" cy="4497462"/>
        </p:xfrm>
        <a:graphic>
          <a:graphicData uri="http://schemas.openxmlformats.org/drawingml/2006/table">
            <a:tbl>
              <a:tblPr firstRow="1" bandRow="1">
                <a:tableStyleId>{F5AB1C69-6EDB-4FF4-983F-18BD219EF322}</a:tableStyleId>
              </a:tblPr>
              <a:tblGrid>
                <a:gridCol w="1795358">
                  <a:extLst>
                    <a:ext uri="{9D8B030D-6E8A-4147-A177-3AD203B41FA5}">
                      <a16:colId xmlns:a16="http://schemas.microsoft.com/office/drawing/2014/main" val="2395387030"/>
                    </a:ext>
                  </a:extLst>
                </a:gridCol>
                <a:gridCol w="9940595">
                  <a:extLst>
                    <a:ext uri="{9D8B030D-6E8A-4147-A177-3AD203B41FA5}">
                      <a16:colId xmlns:a16="http://schemas.microsoft.com/office/drawing/2014/main" val="2793474820"/>
                    </a:ext>
                  </a:extLst>
                </a:gridCol>
              </a:tblGrid>
              <a:tr h="470576">
                <a:tc>
                  <a:txBody>
                    <a:bodyPr/>
                    <a:lstStyle/>
                    <a:p>
                      <a:r>
                        <a:rPr lang="en-GB" sz="1000" dirty="0"/>
                        <a:t>Child Protection Information System (CPIS)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NHS GM Assurance &amp; Key Areas of Development </a:t>
                      </a:r>
                      <a:endParaRPr lang="en-GB" sz="1000" dirty="0"/>
                    </a:p>
                  </a:txBody>
                  <a:tcPr/>
                </a:tc>
                <a:extLst>
                  <a:ext uri="{0D108BD9-81ED-4DB2-BD59-A6C34878D82A}">
                    <a16:rowId xmlns:a16="http://schemas.microsoft.com/office/drawing/2014/main" val="2503707674"/>
                  </a:ext>
                </a:extLst>
              </a:tr>
              <a:tr h="11136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u="none" strike="noStrike" kern="1200" cap="none" spc="0" normalizeH="0" baseline="0" noProof="0" dirty="0">
                          <a:ln>
                            <a:noFill/>
                          </a:ln>
                          <a:solidFill>
                            <a:schemeClr val="tx1"/>
                          </a:solidFill>
                          <a:effectLst/>
                          <a:uLnTx/>
                          <a:uFillTx/>
                        </a:rPr>
                        <a:t>NHS GM ICB Statutory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u="none" strike="noStrike" kern="1200" cap="none" spc="0" normalizeH="0" baseline="0" noProof="0" dirty="0">
                          <a:ln>
                            <a:noFill/>
                          </a:ln>
                          <a:solidFill>
                            <a:schemeClr val="tx1"/>
                          </a:solidFill>
                          <a:effectLst/>
                          <a:uLnTx/>
                          <a:uFillTx/>
                        </a:rPr>
                        <a:t>Functions  </a:t>
                      </a:r>
                    </a:p>
                  </a:txBody>
                  <a:tcPr/>
                </a:tc>
                <a:tc>
                  <a:txBody>
                    <a:bodyPr/>
                    <a:lstStyle/>
                    <a:p>
                      <a:pPr marL="171450" lvl="0" indent="-171450">
                        <a:spcBef>
                          <a:spcPts val="0"/>
                        </a:spcBef>
                        <a:spcAft>
                          <a:spcPts val="0"/>
                        </a:spcAft>
                        <a:buFont typeface="Arial" panose="05050102010706020507" pitchFamily="18" charset="2"/>
                        <a:buChar char="•"/>
                      </a:pPr>
                      <a:r>
                        <a:rPr lang="en-US" sz="1000" dirty="0">
                          <a:effectLst/>
                        </a:rPr>
                        <a:t>The ICB Chief Executive Officer and Executive Chief Nurse are responsible for the roll-out plan of CP-IS in line with the Local Safeguarding Children Partnership multi-agency safeguarding arrangement plans (MASA) and Joint Forward plan.</a:t>
                      </a:r>
                      <a:endParaRPr lang="en-GB" sz="1000" dirty="0">
                        <a:effectLst/>
                      </a:endParaRPr>
                    </a:p>
                    <a:p>
                      <a:pPr marL="171450" lvl="0" indent="-171450">
                        <a:spcBef>
                          <a:spcPts val="0"/>
                        </a:spcBef>
                        <a:spcAft>
                          <a:spcPts val="0"/>
                        </a:spcAft>
                        <a:buFont typeface="Arial" panose="05050102010706020507" pitchFamily="18" charset="2"/>
                        <a:buChar char="•"/>
                      </a:pPr>
                      <a:r>
                        <a:rPr lang="en-US" sz="1000" dirty="0">
                          <a:effectLst/>
                        </a:rPr>
                        <a:t>Implementation and compliance against the  of requirements set out in the CP-IS Safeguarding Accountability and Assurance Framework (SAAF) protocols </a:t>
                      </a:r>
                    </a:p>
                    <a:p>
                      <a:pPr marL="171450" lvl="0" indent="-171450">
                        <a:spcBef>
                          <a:spcPts val="0"/>
                        </a:spcBef>
                        <a:spcAft>
                          <a:spcPts val="0"/>
                        </a:spcAft>
                        <a:buFont typeface="Arial" panose="05050102010706020507" pitchFamily="18" charset="2"/>
                        <a:buChar char="•"/>
                      </a:pPr>
                      <a:r>
                        <a:rPr lang="en-US" sz="1000" dirty="0">
                          <a:effectLst/>
                        </a:rPr>
                        <a:t>ICBs work with the integrated care systems (ICSs) to ensure that CP-IS, and plans for its future development, are referenced within published MASA plans and integrated care strategies. </a:t>
                      </a:r>
                      <a:endParaRPr lang="en-GB" sz="1000" dirty="0">
                        <a:effectLst/>
                      </a:endParaRPr>
                    </a:p>
                    <a:p>
                      <a:pPr marL="171450" lvl="0" indent="-171450">
                        <a:spcBef>
                          <a:spcPts val="0"/>
                        </a:spcBef>
                        <a:spcAft>
                          <a:spcPts val="0"/>
                        </a:spcAft>
                        <a:buFont typeface="Arial" panose="05050102010706020507" pitchFamily="18" charset="2"/>
                        <a:buChar char="•"/>
                      </a:pPr>
                      <a:r>
                        <a:rPr lang="en-US" sz="1000" dirty="0">
                          <a:effectLst/>
                        </a:rPr>
                        <a:t>ICBs are supported by their designated health professionals to provide health system leadership and oversight in relation to the roll out and implementation of CP-IS in addition to the support provided by the NHS England CP-IS operations team. </a:t>
                      </a:r>
                      <a:endParaRPr lang="en-GB" sz="1000" dirty="0">
                        <a:effectLst/>
                      </a:endParaRPr>
                    </a:p>
                  </a:txBody>
                  <a:tcPr/>
                </a:tc>
                <a:extLst>
                  <a:ext uri="{0D108BD9-81ED-4DB2-BD59-A6C34878D82A}">
                    <a16:rowId xmlns:a16="http://schemas.microsoft.com/office/drawing/2014/main" val="1037114854"/>
                  </a:ext>
                </a:extLst>
              </a:tr>
              <a:tr h="1066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chemeClr val="tx1"/>
                          </a:solidFill>
                          <a:effectLst/>
                          <a:uLnTx/>
                          <a:uFillTx/>
                        </a:rPr>
                        <a:t>NHS GM CPIS policy, procedures and systems to monitor the CPIS agenda</a:t>
                      </a:r>
                      <a:endParaRPr kumimoji="0" lang="en-GB" sz="1000" b="1" u="none" strike="noStrike" kern="1200" cap="none" spc="0" normalizeH="0" baseline="0" noProof="0" dirty="0">
                        <a:ln>
                          <a:noFill/>
                        </a:ln>
                        <a:solidFill>
                          <a:schemeClr val="tx1"/>
                        </a:solidFill>
                        <a:effectLst/>
                        <a:uLnTx/>
                        <a:uFillTx/>
                      </a:endParaRPr>
                    </a:p>
                  </a:txBody>
                  <a:tcPr/>
                </a:tc>
                <a:tc>
                  <a:txBody>
                    <a:bodyPr/>
                    <a:lstStyle/>
                    <a:p>
                      <a:pPr marL="171450" lvl="0" indent="-171450">
                        <a:spcBef>
                          <a:spcPts val="0"/>
                        </a:spcBef>
                        <a:spcAft>
                          <a:spcPts val="0"/>
                        </a:spcAft>
                        <a:buFont typeface="Arial" panose="05050102010706020507" pitchFamily="18" charset="2"/>
                        <a:buChar char="•"/>
                      </a:pPr>
                      <a:r>
                        <a:rPr lang="en-GB" sz="1000" dirty="0">
                          <a:effectLst/>
                        </a:rPr>
                        <a:t>ICBs work with the ICS providers to ensure that there are mechanisms in place to utilise CP-IS intelligence, via NHS Safeguarding Integrated Data Dashboard (SIDD) to inform strategic planning.</a:t>
                      </a:r>
                    </a:p>
                    <a:p>
                      <a:pPr marL="171450" lvl="0" indent="-171450">
                        <a:spcBef>
                          <a:spcPts val="0"/>
                        </a:spcBef>
                        <a:spcAft>
                          <a:spcPts val="0"/>
                        </a:spcAft>
                        <a:buFont typeface="Arial" panose="05050102010706020507" pitchFamily="18" charset="2"/>
                        <a:buChar char="•"/>
                      </a:pPr>
                      <a:r>
                        <a:rPr lang="en-GB" sz="1000" dirty="0">
                          <a:effectLst/>
                        </a:rPr>
                        <a:t>ICBs provide oversight of any significant CP-IS declared incident with provider named practitioners and the CP-IS operations team, in line with any necessary patient safety and information governance processes. The ICB designated professional will be involved if support is requested.</a:t>
                      </a:r>
                    </a:p>
                    <a:p>
                      <a:pPr marL="171450" lvl="0" indent="-171450">
                        <a:spcBef>
                          <a:spcPts val="0"/>
                        </a:spcBef>
                        <a:spcAft>
                          <a:spcPts val="0"/>
                        </a:spcAft>
                        <a:buFont typeface="Arial" panose="05050102010706020507" pitchFamily="18" charset="2"/>
                        <a:buChar char="•"/>
                      </a:pPr>
                      <a:r>
                        <a:rPr lang="en-GB" sz="1000" dirty="0">
                          <a:effectLst/>
                        </a:rPr>
                        <a:t>The Designated Nurses and Professionals are responsible for being the first point of contact in the local system and for co-ordinating the health providers responses in conjunction with NHS GM CP-IS workstream lead and the CP-IS national team. </a:t>
                      </a:r>
                    </a:p>
                    <a:p>
                      <a:pPr marL="171450" lvl="0" indent="-171450">
                        <a:spcBef>
                          <a:spcPts val="0"/>
                        </a:spcBef>
                        <a:spcAft>
                          <a:spcPts val="0"/>
                        </a:spcAft>
                        <a:buFont typeface="Arial" panose="05050102010706020507" pitchFamily="18" charset="2"/>
                        <a:buChar char="•"/>
                      </a:pPr>
                      <a:r>
                        <a:rPr lang="en-GB" sz="1000" dirty="0">
                          <a:effectLst/>
                        </a:rPr>
                        <a:t>NHS GM oversight of CP-IS engagement with providers via NHS GM governance to the Safeguarding Leadership Group and Quality Performance Committee.</a:t>
                      </a:r>
                      <a:endParaRPr lang="en-GB" sz="1000" dirty="0">
                        <a:effectLst/>
                        <a:latin typeface="Arial" panose="020B0604020202020204" pitchFamily="34" charset="0"/>
                        <a:ea typeface="Arial" panose="020B0604020202020204" pitchFamily="34" charset="0"/>
                      </a:endParaRPr>
                    </a:p>
                  </a:txBody>
                  <a:tcPr/>
                </a:tc>
                <a:extLst>
                  <a:ext uri="{0D108BD9-81ED-4DB2-BD59-A6C34878D82A}">
                    <a16:rowId xmlns:a16="http://schemas.microsoft.com/office/drawing/2014/main" val="3353492350"/>
                  </a:ext>
                </a:extLst>
              </a:tr>
              <a:tr h="6602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u="none" strike="noStrike" kern="1200" cap="none" spc="0" normalizeH="0" baseline="0" noProof="0" dirty="0">
                          <a:ln>
                            <a:noFill/>
                          </a:ln>
                          <a:solidFill>
                            <a:schemeClr val="tx1"/>
                          </a:solidFill>
                          <a:effectLst/>
                          <a:uLnTx/>
                          <a:uFillTx/>
                        </a:rPr>
                        <a:t>NHS GM System achievements for </a:t>
                      </a:r>
                      <a:r>
                        <a:rPr lang="en-GB" sz="1000" b="1" u="none" strike="noStrike" kern="1200" cap="none" spc="0" normalizeH="0" baseline="0" noProof="0" dirty="0">
                          <a:ln>
                            <a:noFill/>
                          </a:ln>
                          <a:solidFill>
                            <a:schemeClr val="tx1"/>
                          </a:solidFill>
                          <a:effectLst/>
                          <a:uLnTx/>
                          <a:uFillTx/>
                        </a:rPr>
                        <a:t>2024-25</a:t>
                      </a:r>
                      <a:r>
                        <a:rPr kumimoji="0" lang="en-GB" sz="1000" b="1" u="none" strike="noStrike" kern="1200" cap="none" spc="0" normalizeH="0" baseline="0" noProof="0" dirty="0">
                          <a:ln>
                            <a:noFill/>
                          </a:ln>
                          <a:solidFill>
                            <a:schemeClr val="tx1"/>
                          </a:solidFill>
                          <a:effectLst/>
                          <a:uLnTx/>
                          <a:uFillTx/>
                        </a:rPr>
                        <a:t> </a:t>
                      </a:r>
                    </a:p>
                  </a:txBody>
                  <a:tcPr/>
                </a:tc>
                <a:tc>
                  <a:txBody>
                    <a:bodyPr/>
                    <a:lstStyle/>
                    <a:p>
                      <a:pPr marL="171450" lvl="0" indent="-171450" algn="l">
                        <a:lnSpc>
                          <a:spcPct val="100000"/>
                        </a:lnSpc>
                        <a:buFont typeface="Arial"/>
                        <a:buChar char="•"/>
                      </a:pPr>
                      <a:r>
                        <a:rPr lang="en-US" sz="1000" b="0" u="none" strike="noStrike" baseline="0" noProof="0" dirty="0">
                          <a:solidFill>
                            <a:srgbClr val="415563"/>
                          </a:solidFill>
                          <a:effectLst/>
                        </a:rPr>
                        <a:t>We have identified a Designated workstream lead and established a CP-IS working group to ensure progress is made against the SAAF CP-IS protocol and readiness for roll out of phase 2.  A workplan has been developed and reported via the system Assurance Delivery Group and through NHS GM safeguarding governance for Chief Nursing Officer oversight. </a:t>
                      </a:r>
                      <a:endParaRPr lang="en-US" dirty="0"/>
                    </a:p>
                    <a:p>
                      <a:pPr marL="171450" lvl="0" indent="-171450" algn="l">
                        <a:lnSpc>
                          <a:spcPct val="100000"/>
                        </a:lnSpc>
                        <a:buFont typeface="Arial"/>
                        <a:buChar char="•"/>
                      </a:pPr>
                      <a:r>
                        <a:rPr lang="en-US" sz="1000" b="0" u="none" strike="noStrike" baseline="0" noProof="0" dirty="0">
                          <a:solidFill>
                            <a:srgbClr val="415563"/>
                          </a:solidFill>
                          <a:effectLst/>
                        </a:rPr>
                        <a:t>Preparation during 24/25 has included Scoping relevant providers and developing communications to raise awareness and preparedness of providers and system.</a:t>
                      </a:r>
                    </a:p>
                    <a:p>
                      <a:pPr marL="171450" lvl="0" indent="-171450" algn="l">
                        <a:lnSpc>
                          <a:spcPct val="100000"/>
                        </a:lnSpc>
                        <a:buFont typeface="Arial"/>
                        <a:buChar char="•"/>
                      </a:pPr>
                      <a:r>
                        <a:rPr lang="en-US" sz="1000" b="0" u="none" strike="noStrike" baseline="0" noProof="0" dirty="0">
                          <a:solidFill>
                            <a:srgbClr val="415563"/>
                          </a:solidFill>
                          <a:effectLst/>
                        </a:rPr>
                        <a:t>We have strengthened provider assurance against CP-IS requirements  through the NHS Safeguarding Assurance Framework to support with Provider implementation and assurance.</a:t>
                      </a:r>
                    </a:p>
                    <a:p>
                      <a:pPr marL="171450" lvl="0" indent="-171450" algn="l">
                        <a:lnSpc>
                          <a:spcPct val="100000"/>
                        </a:lnSpc>
                        <a:buFont typeface="Arial"/>
                        <a:buChar char="•"/>
                      </a:pPr>
                      <a:r>
                        <a:rPr lang="en-US" sz="1000" b="0" u="none" strike="noStrike" baseline="0" noProof="0" dirty="0">
                          <a:solidFill>
                            <a:srgbClr val="415563"/>
                          </a:solidFill>
                          <a:effectLst/>
                        </a:rPr>
                        <a:t>Initial implementation discussions for phase 2 have taken place with NHS GM contracting, Business Intelligence, Governance and Primary Care strategic Leads.  </a:t>
                      </a:r>
                    </a:p>
                  </a:txBody>
                  <a:tcPr/>
                </a:tc>
                <a:extLst>
                  <a:ext uri="{0D108BD9-81ED-4DB2-BD59-A6C34878D82A}">
                    <a16:rowId xmlns:a16="http://schemas.microsoft.com/office/drawing/2014/main" val="3013661379"/>
                  </a:ext>
                </a:extLst>
              </a:tr>
              <a:tr h="901514">
                <a:tc>
                  <a:txBody>
                    <a:bodyPr/>
                    <a:lstStyle/>
                    <a:p>
                      <a:r>
                        <a:rPr lang="en-GB" sz="1000" b="1" dirty="0">
                          <a:solidFill>
                            <a:schemeClr val="tx1"/>
                          </a:solidFill>
                        </a:rPr>
                        <a:t>NHS GM system developments for 2025-26</a:t>
                      </a:r>
                      <a:endParaRPr lang="en-GB" sz="1000" b="1" dirty="0">
                        <a:solidFill>
                          <a:schemeClr val="tx1"/>
                        </a:solidFill>
                        <a:latin typeface="+mn-lt"/>
                        <a:cs typeface="Arial" panose="020B0604020202020204" pitchFamily="34" charset="0"/>
                      </a:endParaRPr>
                    </a:p>
                  </a:txBody>
                  <a:tcPr/>
                </a:tc>
                <a:tc>
                  <a:txBody>
                    <a:bodyPr/>
                    <a:lstStyle/>
                    <a:p>
                      <a:pPr marL="171450" lvl="0" indent="-171450">
                        <a:spcBef>
                          <a:spcPts val="0"/>
                        </a:spcBef>
                        <a:spcAft>
                          <a:spcPts val="0"/>
                        </a:spcAft>
                        <a:buFont typeface="Arial" panose="05050102010706020507" pitchFamily="18" charset="2"/>
                        <a:buChar char="•"/>
                      </a:pPr>
                      <a:r>
                        <a:rPr lang="en-GB" sz="1000" dirty="0">
                          <a:effectLst/>
                        </a:rPr>
                        <a:t>Reporting and assurance structures to be developed to ensure Chief Executive and Chief Nurse have oversight through quarterly reporting.</a:t>
                      </a:r>
                    </a:p>
                    <a:p>
                      <a:pPr marL="171450" lvl="0" indent="-171450">
                        <a:spcBef>
                          <a:spcPts val="0"/>
                        </a:spcBef>
                        <a:spcAft>
                          <a:spcPts val="0"/>
                        </a:spcAft>
                        <a:buFont typeface="Arial" panose="05050102010706020507" pitchFamily="18" charset="2"/>
                        <a:buChar char="•"/>
                      </a:pPr>
                      <a:r>
                        <a:rPr lang="en-GB" sz="1000" dirty="0">
                          <a:effectLst/>
                        </a:rPr>
                        <a:t>Development of a system programme group to coordinate and maintain oversight of system implementation with key strategic NHS GM leads and provider system leads  </a:t>
                      </a:r>
                    </a:p>
                    <a:p>
                      <a:pPr marL="171450" lvl="0" indent="-171450">
                        <a:spcBef>
                          <a:spcPts val="0"/>
                        </a:spcBef>
                        <a:spcAft>
                          <a:spcPts val="0"/>
                        </a:spcAft>
                        <a:buFont typeface="Arial" panose="05050102010706020507" pitchFamily="18" charset="2"/>
                        <a:buChar char="•"/>
                      </a:pPr>
                      <a:r>
                        <a:rPr lang="en-GB" sz="1000" dirty="0">
                          <a:effectLst/>
                        </a:rPr>
                        <a:t>Sequenced approach via communication from Chief Nurse to Providers (Comms plan to be agreed).</a:t>
                      </a:r>
                    </a:p>
                    <a:p>
                      <a:pPr marL="171450" lvl="0" indent="-171450">
                        <a:spcBef>
                          <a:spcPts val="0"/>
                        </a:spcBef>
                        <a:spcAft>
                          <a:spcPts val="0"/>
                        </a:spcAft>
                        <a:buFont typeface="Arial" panose="05050102010706020507" pitchFamily="18" charset="2"/>
                        <a:buChar char="•"/>
                      </a:pPr>
                      <a:r>
                        <a:rPr lang="en-GB" sz="1000" dirty="0">
                          <a:effectLst/>
                        </a:rPr>
                        <a:t>Improve  oversight of  CP-IS incidents , reporting centrally  for ICB oversight and support reporting to NHSE of thematic learning.</a:t>
                      </a:r>
                    </a:p>
                    <a:p>
                      <a:pPr marL="171450" lvl="0" indent="-171450">
                        <a:spcBef>
                          <a:spcPts val="0"/>
                        </a:spcBef>
                        <a:spcAft>
                          <a:spcPts val="0"/>
                        </a:spcAft>
                        <a:buFont typeface="Arial" panose="05050102010706020507" pitchFamily="18" charset="2"/>
                        <a:buChar char="•"/>
                      </a:pPr>
                      <a:r>
                        <a:rPr lang="en-GB" sz="1000" dirty="0">
                          <a:effectLst/>
                        </a:rPr>
                        <a:t>Improve oversight of NHS SIDD to inform local strategic planning.</a:t>
                      </a:r>
                      <a:endParaRPr lang="en-GB" dirty="0"/>
                    </a:p>
                  </a:txBody>
                  <a:tcPr/>
                </a:tc>
                <a:extLst>
                  <a:ext uri="{0D108BD9-81ED-4DB2-BD59-A6C34878D82A}">
                    <a16:rowId xmlns:a16="http://schemas.microsoft.com/office/drawing/2014/main" val="4124977048"/>
                  </a:ext>
                </a:extLst>
              </a:tr>
            </a:tbl>
          </a:graphicData>
        </a:graphic>
      </p:graphicFrame>
    </p:spTree>
    <p:extLst>
      <p:ext uri="{BB962C8B-B14F-4D97-AF65-F5344CB8AC3E}">
        <p14:creationId xmlns:p14="http://schemas.microsoft.com/office/powerpoint/2010/main" val="2274153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609820-60C0-B143-8171-E0470EAE3786}"/>
              </a:ext>
            </a:extLst>
          </p:cNvPr>
          <p:cNvSpPr>
            <a:spLocks noGrp="1"/>
          </p:cNvSpPr>
          <p:nvPr>
            <p:ph type="title"/>
          </p:nvPr>
        </p:nvSpPr>
        <p:spPr>
          <a:xfrm>
            <a:off x="171491" y="284711"/>
            <a:ext cx="11849018" cy="845999"/>
          </a:xfrm>
          <a:prstGeom prst="roundRect">
            <a:avLst/>
          </a:prstGeom>
          <a:ln w="28575">
            <a:solidFill>
              <a:srgbClr val="0067A5"/>
            </a:solidFill>
          </a:ln>
        </p:spPr>
        <p:txBody>
          <a:bodyPr>
            <a:normAutofit/>
          </a:bodyPr>
          <a:lstStyle/>
          <a:p>
            <a:r>
              <a:rPr lang="en-US" sz="2800" b="1" dirty="0"/>
              <a:t>Modern Day Slavery</a:t>
            </a:r>
            <a:endParaRPr lang="en-US" dirty="0"/>
          </a:p>
        </p:txBody>
      </p:sp>
      <p:graphicFrame>
        <p:nvGraphicFramePr>
          <p:cNvPr id="5" name="Table 5">
            <a:extLst>
              <a:ext uri="{FF2B5EF4-FFF2-40B4-BE49-F238E27FC236}">
                <a16:creationId xmlns:a16="http://schemas.microsoft.com/office/drawing/2014/main" id="{DB6578A9-9458-1E69-0A8D-6DC3B27FC6A5}"/>
              </a:ext>
            </a:extLst>
          </p:cNvPr>
          <p:cNvGraphicFramePr>
            <a:graphicFrameLocks noGrp="1"/>
          </p:cNvGraphicFramePr>
          <p:nvPr>
            <p:ph idx="1"/>
            <p:extLst>
              <p:ext uri="{D42A27DB-BD31-4B8C-83A1-F6EECF244321}">
                <p14:modId xmlns:p14="http://schemas.microsoft.com/office/powerpoint/2010/main" val="272306379"/>
              </p:ext>
            </p:extLst>
          </p:nvPr>
        </p:nvGraphicFramePr>
        <p:xfrm>
          <a:off x="171491" y="2562547"/>
          <a:ext cx="11934764" cy="4435476"/>
        </p:xfrm>
        <a:graphic>
          <a:graphicData uri="http://schemas.openxmlformats.org/drawingml/2006/table">
            <a:tbl>
              <a:tblPr firstRow="1" bandRow="1">
                <a:tableStyleId>{93296810-A885-4BE3-A3E7-6D5BEEA58F35}</a:tableStyleId>
              </a:tblPr>
              <a:tblGrid>
                <a:gridCol w="1312260">
                  <a:extLst>
                    <a:ext uri="{9D8B030D-6E8A-4147-A177-3AD203B41FA5}">
                      <a16:colId xmlns:a16="http://schemas.microsoft.com/office/drawing/2014/main" val="866332763"/>
                    </a:ext>
                  </a:extLst>
                </a:gridCol>
                <a:gridCol w="10622504">
                  <a:extLst>
                    <a:ext uri="{9D8B030D-6E8A-4147-A177-3AD203B41FA5}">
                      <a16:colId xmlns:a16="http://schemas.microsoft.com/office/drawing/2014/main" val="1940567840"/>
                    </a:ext>
                  </a:extLst>
                </a:gridCol>
              </a:tblGrid>
              <a:tr h="370840">
                <a:tc>
                  <a:txBody>
                    <a:bodyPr/>
                    <a:lstStyle/>
                    <a:p>
                      <a:r>
                        <a:rPr lang="en-GB" sz="1000" dirty="0">
                          <a:solidFill>
                            <a:schemeClr val="tx1">
                              <a:lumMod val="50000"/>
                            </a:schemeClr>
                          </a:solidFill>
                          <a:latin typeface="Arial" panose="020B0604020202020204" pitchFamily="34" charset="0"/>
                          <a:cs typeface="Arial" panose="020B0604020202020204" pitchFamily="34" charset="0"/>
                        </a:rPr>
                        <a:t>Modern Day Slavery Requirements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lumMod val="50000"/>
                            </a:schemeClr>
                          </a:solidFill>
                          <a:latin typeface="Arial" panose="020B0604020202020204" pitchFamily="34" charset="0"/>
                          <a:cs typeface="Arial" panose="020B0604020202020204" pitchFamily="34" charset="0"/>
                        </a:rPr>
                        <a:t>NHS GM Assurance &amp; Key Areas of Development </a:t>
                      </a:r>
                      <a:endParaRPr lang="en-GB" sz="1000" dirty="0">
                        <a:solidFill>
                          <a:schemeClr val="tx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62534552"/>
                  </a:ext>
                </a:extLst>
              </a:tr>
              <a:tr h="370840">
                <a:tc>
                  <a:txBody>
                    <a:bodyPr/>
                    <a:lstStyle/>
                    <a:p>
                      <a:r>
                        <a:rPr lang="en-GB" sz="1000" dirty="0">
                          <a:solidFill>
                            <a:schemeClr val="tx1">
                              <a:lumMod val="50000"/>
                            </a:schemeClr>
                          </a:solidFill>
                          <a:latin typeface="Arial" panose="020B0604020202020204" pitchFamily="34" charset="0"/>
                          <a:cs typeface="Arial" panose="020B0604020202020204" pitchFamily="34" charset="0"/>
                        </a:rPr>
                        <a:t>NHS GM ICB Statutory Functions</a:t>
                      </a:r>
                      <a:endParaRPr lang="en-GB" sz="1000" b="1" dirty="0">
                        <a:solidFill>
                          <a:schemeClr val="tx1">
                            <a:lumMod val="50000"/>
                          </a:schemeClr>
                        </a:solidFill>
                        <a:latin typeface="Arial" panose="020B0604020202020204" pitchFamily="34" charset="0"/>
                        <a:cs typeface="Arial" panose="020B0604020202020204" pitchFamily="34" charset="0"/>
                      </a:endParaRPr>
                    </a:p>
                  </a:txBody>
                  <a:tcPr/>
                </a:tc>
                <a:tc>
                  <a:txBody>
                    <a:bodyPr/>
                    <a:lstStyle/>
                    <a:p>
                      <a:pPr marL="171450" lvl="0" indent="-171450" algn="l">
                        <a:lnSpc>
                          <a:spcPct val="107000"/>
                        </a:lnSpc>
                        <a:spcBef>
                          <a:spcPts val="0"/>
                        </a:spcBef>
                        <a:spcAft>
                          <a:spcPts val="0"/>
                        </a:spcAft>
                        <a:buFont typeface="Arial" panose="020B0604020202020204" pitchFamily="34" charset="0"/>
                        <a:buChar char="•"/>
                      </a:pPr>
                      <a:r>
                        <a:rPr lang="en-GB" sz="1000" dirty="0">
                          <a:solidFill>
                            <a:schemeClr val="tx1">
                              <a:lumMod val="50000"/>
                            </a:schemeClr>
                          </a:solidFill>
                          <a:effectLst/>
                          <a:latin typeface="Arial" panose="020B0604020202020204" pitchFamily="34" charset="0"/>
                          <a:cs typeface="Arial" panose="020B0604020202020204" pitchFamily="34" charset="0"/>
                        </a:rPr>
                        <a:t>The NHS GM Chief Nurse as the organisational Modern Day Slavery and Human Trafficking (MSHT) lead is required to ensure that all organisational statutory responsibilities are fulfilled. </a:t>
                      </a:r>
                    </a:p>
                    <a:p>
                      <a:pPr marL="171450" lvl="0" indent="-171450" algn="l">
                        <a:lnSpc>
                          <a:spcPct val="107000"/>
                        </a:lnSpc>
                        <a:spcBef>
                          <a:spcPts val="0"/>
                        </a:spcBef>
                        <a:spcAft>
                          <a:spcPts val="0"/>
                        </a:spcAft>
                        <a:buFont typeface="Arial" panose="020B0604020202020204" pitchFamily="34" charset="0"/>
                        <a:buChar char="•"/>
                      </a:pPr>
                      <a:r>
                        <a:rPr lang="en-GB" sz="1000" dirty="0">
                          <a:solidFill>
                            <a:schemeClr val="tx1">
                              <a:lumMod val="50000"/>
                            </a:schemeClr>
                          </a:solidFill>
                          <a:effectLst/>
                          <a:latin typeface="Arial" panose="020B0604020202020204" pitchFamily="34" charset="0"/>
                          <a:cs typeface="Arial" panose="020B0604020202020204" pitchFamily="34" charset="0"/>
                        </a:rPr>
                        <a:t>NHS GM is embedding the NHS England Modern Slavery Safeguarding Protocol (April 2024) across its systems and services to enhance the prevention, identification, and response to modern slavery</a:t>
                      </a:r>
                      <a:endParaRPr lang="en-GB" sz="1000" dirty="0">
                        <a:solidFill>
                          <a:schemeClr val="tx1">
                            <a:lumMod val="50000"/>
                          </a:schemeClr>
                        </a:solidFill>
                        <a:effectLst/>
                        <a:latin typeface="Arial" panose="020B0604020202020204" pitchFamily="34" charset="0"/>
                        <a:ea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061281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chemeClr val="tx1">
                              <a:lumMod val="50000"/>
                            </a:schemeClr>
                          </a:solidFill>
                          <a:effectLst/>
                          <a:uLnTx/>
                          <a:uFillTx/>
                          <a:latin typeface="Arial" panose="020B0604020202020204" pitchFamily="34" charset="0"/>
                          <a:cs typeface="Arial" panose="020B0604020202020204" pitchFamily="34" charset="0"/>
                        </a:rPr>
                        <a:t>NHS GM MDS policy, procedures and systems to monitor the MDS agenda</a:t>
                      </a:r>
                      <a:endParaRPr kumimoji="0" lang="en-GB" sz="1000" b="1" i="0" u="none" strike="noStrike" kern="1200" cap="none" spc="0" normalizeH="0" baseline="0" noProof="0" dirty="0">
                        <a:ln>
                          <a:noFill/>
                        </a:ln>
                        <a:solidFill>
                          <a:schemeClr val="tx1">
                            <a:lumMod val="50000"/>
                          </a:schemeClr>
                        </a:solidFill>
                        <a:effectLst/>
                        <a:uLnTx/>
                        <a:uFillTx/>
                        <a:latin typeface="Arial" panose="020B0604020202020204" pitchFamily="34" charset="0"/>
                        <a:ea typeface="+mn-ea"/>
                        <a:cs typeface="Arial" panose="020B0604020202020204" pitchFamily="34" charset="0"/>
                      </a:endParaRPr>
                    </a:p>
                  </a:txBody>
                  <a:tcPr/>
                </a:tc>
                <a:tc>
                  <a:txBody>
                    <a:bodyPr/>
                    <a:lstStyle/>
                    <a:p>
                      <a:pPr marL="171450" lvl="0" indent="-171450" algn="l">
                        <a:lnSpc>
                          <a:spcPct val="107000"/>
                        </a:lnSpc>
                        <a:spcBef>
                          <a:spcPts val="0"/>
                        </a:spcBef>
                        <a:spcAft>
                          <a:spcPts val="0"/>
                        </a:spcAft>
                        <a:buFont typeface="Arial" panose="020B0604020202020204" pitchFamily="34" charset="0"/>
                        <a:buChar char="•"/>
                      </a:pPr>
                      <a:r>
                        <a:rPr lang="en-GB" sz="1000" dirty="0">
                          <a:solidFill>
                            <a:schemeClr val="tx1">
                              <a:lumMod val="50000"/>
                            </a:schemeClr>
                          </a:solidFill>
                          <a:effectLst/>
                          <a:latin typeface="Arial" panose="020B0604020202020204" pitchFamily="34" charset="0"/>
                          <a:cs typeface="Arial" panose="020B0604020202020204" pitchFamily="34" charset="0"/>
                        </a:rPr>
                        <a:t>MDS is a key workstream of NHS GM Safeguarding and is integrated across the Statutory Responsibilities &amp; Partnerships, System Assurance and System Learning &amp; Quality Delivery Groups as part of NHS GM Safeguarding Governance arrangements. </a:t>
                      </a:r>
                    </a:p>
                    <a:p>
                      <a:pPr marL="171450" lvl="0" indent="-171450" algn="l">
                        <a:lnSpc>
                          <a:spcPct val="107000"/>
                        </a:lnSpc>
                        <a:spcBef>
                          <a:spcPts val="0"/>
                        </a:spcBef>
                        <a:spcAft>
                          <a:spcPts val="0"/>
                        </a:spcAft>
                        <a:buFont typeface="Arial" panose="020B0604020202020204" pitchFamily="34" charset="0"/>
                        <a:buChar char="•"/>
                      </a:pPr>
                      <a:r>
                        <a:rPr lang="en-GB" sz="1000" dirty="0">
                          <a:solidFill>
                            <a:schemeClr val="tx1">
                              <a:lumMod val="50000"/>
                            </a:schemeClr>
                          </a:solidFill>
                          <a:effectLst/>
                          <a:latin typeface="Arial" panose="020B0604020202020204" pitchFamily="34" charset="0"/>
                          <a:cs typeface="Arial" panose="020B0604020202020204" pitchFamily="34" charset="0"/>
                        </a:rPr>
                        <a:t>NHS GM Modern Slavery statement is reviewed, updated and published annually in line with legislative requirements and NHS values. </a:t>
                      </a:r>
                    </a:p>
                    <a:p>
                      <a:pPr marL="171450" lvl="0" indent="-171450" algn="l">
                        <a:lnSpc>
                          <a:spcPct val="107000"/>
                        </a:lnSpc>
                        <a:spcBef>
                          <a:spcPts val="0"/>
                        </a:spcBef>
                        <a:spcAft>
                          <a:spcPts val="0"/>
                        </a:spcAft>
                        <a:buFont typeface="Arial" panose="020B0604020202020204" pitchFamily="34" charset="0"/>
                        <a:buChar char="•"/>
                      </a:pPr>
                      <a:r>
                        <a:rPr lang="en-GB" sz="1000" dirty="0">
                          <a:solidFill>
                            <a:schemeClr val="tx1">
                              <a:lumMod val="50000"/>
                            </a:schemeClr>
                          </a:solidFill>
                          <a:effectLst/>
                          <a:latin typeface="Arial" panose="020B0604020202020204" pitchFamily="34" charset="0"/>
                          <a:cs typeface="Arial" panose="020B0604020202020204" pitchFamily="34" charset="0"/>
                        </a:rPr>
                        <a:t>The NHS GM Safeguarding policy includes Modern Day Slavery provisions and relevant referral pathways, policies and procedures related to MSHT </a:t>
                      </a:r>
                    </a:p>
                    <a:p>
                      <a:pPr marL="171450" lvl="0" indent="-171450" algn="l">
                        <a:lnSpc>
                          <a:spcPct val="107000"/>
                        </a:lnSpc>
                        <a:spcBef>
                          <a:spcPts val="0"/>
                        </a:spcBef>
                        <a:spcAft>
                          <a:spcPts val="0"/>
                        </a:spcAft>
                        <a:buFont typeface="Arial" panose="020B0604020202020204" pitchFamily="34" charset="0"/>
                        <a:buChar char="•"/>
                      </a:pPr>
                      <a:r>
                        <a:rPr lang="en-GB" sz="1000" dirty="0">
                          <a:solidFill>
                            <a:schemeClr val="tx1">
                              <a:lumMod val="50000"/>
                            </a:schemeClr>
                          </a:solidFill>
                          <a:effectLst/>
                          <a:latin typeface="Arial" panose="020B0604020202020204" pitchFamily="34" charset="0"/>
                          <a:cs typeface="Arial" panose="020B0604020202020204" pitchFamily="34" charset="0"/>
                        </a:rPr>
                        <a:t>MSHT training is provided to NHS GM staff in line with the intercollegiate documents for </a:t>
                      </a:r>
                      <a:r>
                        <a:rPr lang="en-GB" sz="1000" u="sng" dirty="0">
                          <a:solidFill>
                            <a:schemeClr val="tx1">
                              <a:lumMod val="50000"/>
                            </a:schemeClr>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Safeguarding Children and Young People</a:t>
                      </a:r>
                      <a:r>
                        <a:rPr lang="en-GB" sz="1000" dirty="0">
                          <a:solidFill>
                            <a:schemeClr val="tx1">
                              <a:lumMod val="50000"/>
                            </a:schemeClr>
                          </a:solidFill>
                          <a:effectLst/>
                          <a:latin typeface="Arial" panose="020B0604020202020204" pitchFamily="34" charset="0"/>
                          <a:cs typeface="Arial" panose="020B0604020202020204" pitchFamily="34" charset="0"/>
                        </a:rPr>
                        <a:t>, </a:t>
                      </a:r>
                      <a:r>
                        <a:rPr lang="en-GB" sz="1000" u="sng" dirty="0">
                          <a:solidFill>
                            <a:schemeClr val="tx1">
                              <a:lumMod val="50000"/>
                            </a:schemeClr>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Looked After Children</a:t>
                      </a:r>
                      <a:r>
                        <a:rPr lang="en-GB" sz="1000" dirty="0">
                          <a:solidFill>
                            <a:schemeClr val="tx1">
                              <a:lumMod val="50000"/>
                            </a:schemeClr>
                          </a:solidFill>
                          <a:effectLst/>
                          <a:latin typeface="Arial" panose="020B0604020202020204" pitchFamily="34" charset="0"/>
                          <a:cs typeface="Arial" panose="020B0604020202020204" pitchFamily="34" charset="0"/>
                        </a:rPr>
                        <a:t> and </a:t>
                      </a:r>
                      <a:r>
                        <a:rPr lang="en-GB" sz="1000" u="sng" dirty="0">
                          <a:solidFill>
                            <a:schemeClr val="tx1">
                              <a:lumMod val="50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Adults</a:t>
                      </a:r>
                      <a:r>
                        <a:rPr lang="en-GB" sz="1000" dirty="0">
                          <a:solidFill>
                            <a:schemeClr val="tx1">
                              <a:lumMod val="50000"/>
                            </a:schemeClr>
                          </a:solidFill>
                          <a:effectLst/>
                          <a:latin typeface="Arial" panose="020B0604020202020204" pitchFamily="34" charset="0"/>
                          <a:cs typeface="Arial" panose="020B0604020202020204" pitchFamily="34" charset="0"/>
                        </a:rPr>
                        <a:t>. </a:t>
                      </a:r>
                    </a:p>
                    <a:p>
                      <a:pPr marL="171450" lvl="0" indent="-171450" algn="l">
                        <a:lnSpc>
                          <a:spcPct val="107000"/>
                        </a:lnSpc>
                        <a:spcBef>
                          <a:spcPts val="0"/>
                        </a:spcBef>
                        <a:spcAft>
                          <a:spcPts val="0"/>
                        </a:spcAft>
                        <a:buFont typeface="Arial" panose="020B0604020202020204" pitchFamily="34" charset="0"/>
                        <a:buChar char="•"/>
                      </a:pPr>
                      <a:r>
                        <a:rPr lang="en-GB" sz="1000" dirty="0">
                          <a:solidFill>
                            <a:schemeClr val="tx1">
                              <a:lumMod val="50000"/>
                            </a:schemeClr>
                          </a:solidFill>
                          <a:effectLst/>
                          <a:latin typeface="Arial" panose="020B0604020202020204" pitchFamily="34" charset="0"/>
                          <a:cs typeface="Arial" panose="020B0604020202020204" pitchFamily="34" charset="0"/>
                        </a:rPr>
                        <a:t>Designated Teams support the MSHT agenda with a locality lead identified to inform and implement the local approach to addressing MSHT through Statutory Partnerships.</a:t>
                      </a:r>
                    </a:p>
                    <a:p>
                      <a:pPr marL="171450" lvl="0" indent="-171450" algn="l">
                        <a:lnSpc>
                          <a:spcPct val="107000"/>
                        </a:lnSpc>
                        <a:spcBef>
                          <a:spcPts val="0"/>
                        </a:spcBef>
                        <a:spcAft>
                          <a:spcPts val="0"/>
                        </a:spcAft>
                        <a:buFont typeface="Arial" panose="020B0604020202020204" pitchFamily="34" charset="0"/>
                        <a:buChar char="•"/>
                      </a:pPr>
                      <a:r>
                        <a:rPr lang="en-GB" sz="1000" dirty="0">
                          <a:solidFill>
                            <a:schemeClr val="tx1">
                              <a:lumMod val="50000"/>
                            </a:schemeClr>
                          </a:solidFill>
                          <a:effectLst/>
                          <a:latin typeface="Arial" panose="020B0604020202020204" pitchFamily="34" charset="0"/>
                          <a:cs typeface="Arial" panose="020B0604020202020204" pitchFamily="34" charset="0"/>
                        </a:rPr>
                        <a:t>Designated safeguarding professionals offer subject matter expertise and maintain strategic oversight of MSHT-related policy and practice within both NHS GM functions and commissioned services.</a:t>
                      </a:r>
                      <a:endParaRPr lang="en-GB" sz="1000" dirty="0">
                        <a:solidFill>
                          <a:schemeClr val="tx1">
                            <a:lumMod val="50000"/>
                          </a:schemeClr>
                        </a:solidFill>
                        <a:effectLst/>
                        <a:latin typeface="Arial" panose="020B0604020202020204" pitchFamily="34" charset="0"/>
                        <a:ea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4204884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u="none" strike="noStrike" kern="1200" cap="none" spc="0" normalizeH="0" baseline="0" noProof="0" dirty="0">
                          <a:ln>
                            <a:noFill/>
                          </a:ln>
                          <a:solidFill>
                            <a:schemeClr val="tx1">
                              <a:lumMod val="50000"/>
                            </a:schemeClr>
                          </a:solidFill>
                          <a:effectLst/>
                          <a:uLnTx/>
                          <a:uFillTx/>
                          <a:latin typeface="Arial" panose="020B0604020202020204" pitchFamily="34" charset="0"/>
                          <a:cs typeface="Arial" panose="020B0604020202020204" pitchFamily="34" charset="0"/>
                        </a:rPr>
                        <a:t>NHS GM System achievements for 2023-24 </a:t>
                      </a:r>
                      <a:endParaRPr kumimoji="0" lang="en-GB" sz="1000" b="1" u="none" strike="noStrike" kern="1200" cap="none" spc="0" normalizeH="0" baseline="0" noProof="0" dirty="0">
                        <a:ln>
                          <a:noFill/>
                        </a:ln>
                        <a:solidFill>
                          <a:schemeClr val="tx1">
                            <a:lumMod val="50000"/>
                          </a:schemeClr>
                        </a:solidFill>
                        <a:effectLst/>
                        <a:uLnTx/>
                        <a:uFillTx/>
                        <a:latin typeface="Arial" panose="020B0604020202020204" pitchFamily="34" charset="0"/>
                        <a:cs typeface="Arial" panose="020B0604020202020204" pitchFamily="34" charset="0"/>
                      </a:endParaRPr>
                    </a:p>
                  </a:txBody>
                  <a:tcPr/>
                </a:tc>
                <a:tc>
                  <a:txBody>
                    <a:bodyPr/>
                    <a:lstStyle/>
                    <a:p>
                      <a:pPr marL="171450" lvl="0" indent="-171450" algn="l">
                        <a:lnSpc>
                          <a:spcPct val="107000"/>
                        </a:lnSpc>
                        <a:spcBef>
                          <a:spcPts val="0"/>
                        </a:spcBef>
                        <a:spcAft>
                          <a:spcPts val="0"/>
                        </a:spcAft>
                        <a:buFont typeface="Arial" panose="020B0604020202020204" pitchFamily="34" charset="0"/>
                        <a:buChar char="•"/>
                      </a:pPr>
                      <a:r>
                        <a:rPr lang="en-GB" sz="1000" dirty="0">
                          <a:solidFill>
                            <a:schemeClr val="tx1">
                              <a:lumMod val="50000"/>
                            </a:schemeClr>
                          </a:solidFill>
                          <a:effectLst/>
                          <a:latin typeface="Arial" panose="020B0604020202020204" pitchFamily="34" charset="0"/>
                          <a:cs typeface="Arial" panose="020B0604020202020204" pitchFamily="34" charset="0"/>
                        </a:rPr>
                        <a:t>MSHT is included and monitored within NHS GM quarterly safeguarding reporting and NHS GM Safeguarding provider contractual standards through 2024/25. </a:t>
                      </a:r>
                    </a:p>
                    <a:p>
                      <a:pPr marL="171450" lvl="0" indent="-171450" algn="l">
                        <a:lnSpc>
                          <a:spcPct val="107000"/>
                        </a:lnSpc>
                        <a:spcBef>
                          <a:spcPts val="0"/>
                        </a:spcBef>
                        <a:spcAft>
                          <a:spcPts val="0"/>
                        </a:spcAft>
                        <a:buFont typeface="Arial" panose="020B0604020202020204" pitchFamily="34" charset="0"/>
                        <a:buChar char="•"/>
                      </a:pPr>
                      <a:r>
                        <a:rPr lang="en-GB" sz="1000" dirty="0">
                          <a:solidFill>
                            <a:schemeClr val="tx1">
                              <a:lumMod val="50000"/>
                            </a:schemeClr>
                          </a:solidFill>
                          <a:effectLst/>
                          <a:latin typeface="Arial" panose="020B0604020202020204" pitchFamily="34" charset="0"/>
                          <a:cs typeface="Arial" panose="020B0604020202020204" pitchFamily="34" charset="0"/>
                        </a:rPr>
                        <a:t>Thematic learning from national and local intelligence informs ongoing improvements in system development, particularly in areas such as identifying Unaccompanied Asylum-Seeking Children (UASC) in adult hotel accommodation and strengthening responses to Organised Immigration Crime within the care sector. </a:t>
                      </a:r>
                    </a:p>
                    <a:p>
                      <a:pPr marL="171450" lvl="0" indent="-171450" algn="l">
                        <a:lnSpc>
                          <a:spcPct val="107000"/>
                        </a:lnSpc>
                        <a:spcBef>
                          <a:spcPts val="0"/>
                        </a:spcBef>
                        <a:spcAft>
                          <a:spcPts val="0"/>
                        </a:spcAft>
                        <a:buFont typeface="Arial" panose="020B0604020202020204" pitchFamily="34" charset="0"/>
                        <a:buChar char="•"/>
                      </a:pPr>
                      <a:r>
                        <a:rPr lang="en-GB" sz="1000" dirty="0">
                          <a:solidFill>
                            <a:schemeClr val="tx1">
                              <a:lumMod val="50000"/>
                            </a:schemeClr>
                          </a:solidFill>
                          <a:effectLst/>
                          <a:latin typeface="Arial" panose="020B0604020202020204" pitchFamily="34" charset="0"/>
                          <a:cs typeface="Arial" panose="020B0604020202020204" pitchFamily="34" charset="0"/>
                        </a:rPr>
                        <a:t>NHS GM is a key partner agency on the GM Challenger Board which plays a pivotal role in coordinating the multi-agency response to MSHT across the region.</a:t>
                      </a:r>
                    </a:p>
                    <a:p>
                      <a:pPr marL="171450" indent="-171450">
                        <a:spcBef>
                          <a:spcPts val="0"/>
                        </a:spcBef>
                        <a:spcAft>
                          <a:spcPts val="0"/>
                        </a:spcAft>
                        <a:buFont typeface="Arial" panose="020B0604020202020204" pitchFamily="34" charset="0"/>
                        <a:buChar char="•"/>
                      </a:pPr>
                      <a:r>
                        <a:rPr lang="en-GB" sz="1000" dirty="0">
                          <a:solidFill>
                            <a:schemeClr val="tx1">
                              <a:lumMod val="50000"/>
                            </a:schemeClr>
                          </a:solidFill>
                          <a:effectLst/>
                          <a:latin typeface="Arial" panose="020B0604020202020204" pitchFamily="34" charset="0"/>
                          <a:cs typeface="Arial" panose="020B0604020202020204" pitchFamily="34" charset="0"/>
                        </a:rPr>
                        <a:t>NHS GM was instrumental in developing and coordinating the MSHT Week of Action, which included partnership tabletop events and public engagement sessions. The impact report highlighted a 250% increase in MSHT cases reported to the MDS helpline within the Greater Manchester Police (GMP) region following the campaign</a:t>
                      </a:r>
                      <a:endParaRPr lang="en-GB" sz="1000" dirty="0">
                        <a:solidFill>
                          <a:schemeClr val="tx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498114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u="none" strike="noStrike" kern="1200" cap="none" spc="0" normalizeH="0" baseline="0" noProof="0" dirty="0">
                          <a:ln>
                            <a:noFill/>
                          </a:ln>
                          <a:solidFill>
                            <a:schemeClr val="tx1">
                              <a:lumMod val="50000"/>
                            </a:schemeClr>
                          </a:solidFill>
                          <a:effectLst/>
                          <a:uLnTx/>
                          <a:uFillTx/>
                          <a:latin typeface="Arial" panose="020B0604020202020204" pitchFamily="34" charset="0"/>
                          <a:cs typeface="Arial" panose="020B0604020202020204" pitchFamily="34" charset="0"/>
                        </a:rPr>
                        <a:t>NHS GM System developments for 2024-25</a:t>
                      </a:r>
                      <a:endParaRPr kumimoji="0" lang="en-GB" sz="1000" b="1" i="0" u="none" strike="noStrike" kern="1200" cap="none" spc="0" normalizeH="0" baseline="0" noProof="0" dirty="0">
                        <a:ln>
                          <a:noFill/>
                        </a:ln>
                        <a:solidFill>
                          <a:schemeClr val="tx1">
                            <a:lumMod val="50000"/>
                          </a:schemeClr>
                        </a:solidFill>
                        <a:effectLst/>
                        <a:uLnTx/>
                        <a:uFillTx/>
                        <a:latin typeface="Arial" panose="020B0604020202020204" pitchFamily="34" charset="0"/>
                        <a:ea typeface="+mn-ea"/>
                        <a:cs typeface="Arial" panose="020B0604020202020204" pitchFamily="34" charset="0"/>
                      </a:endParaRPr>
                    </a:p>
                  </a:txBody>
                  <a:tcPr/>
                </a:tc>
                <a:tc>
                  <a:txBody>
                    <a:bodyPr/>
                    <a:lstStyle/>
                    <a:p>
                      <a:pPr marL="171450" lvl="0" indent="-171450" algn="l">
                        <a:lnSpc>
                          <a:spcPct val="107000"/>
                        </a:lnSpc>
                        <a:spcBef>
                          <a:spcPts val="0"/>
                        </a:spcBef>
                        <a:spcAft>
                          <a:spcPts val="0"/>
                        </a:spcAft>
                        <a:buFont typeface="Arial" panose="020B0604020202020204" pitchFamily="34" charset="0"/>
                        <a:buChar char="•"/>
                      </a:pPr>
                      <a:r>
                        <a:rPr lang="en-GB" sz="1000" dirty="0">
                          <a:solidFill>
                            <a:schemeClr val="tx1">
                              <a:lumMod val="50000"/>
                            </a:schemeClr>
                          </a:solidFill>
                          <a:effectLst/>
                          <a:latin typeface="Arial" panose="020B0604020202020204" pitchFamily="34" charset="0"/>
                          <a:cs typeface="Arial" panose="020B0604020202020204" pitchFamily="34" charset="0"/>
                        </a:rPr>
                        <a:t>Annual review of GM NHS ICB Modern Day Slavery statement. </a:t>
                      </a:r>
                    </a:p>
                    <a:p>
                      <a:pPr marL="171450" lvl="0" indent="-171450" algn="l">
                        <a:lnSpc>
                          <a:spcPct val="107000"/>
                        </a:lnSpc>
                        <a:spcBef>
                          <a:spcPts val="0"/>
                        </a:spcBef>
                        <a:spcAft>
                          <a:spcPts val="0"/>
                        </a:spcAft>
                        <a:buFont typeface="Arial" panose="020B0604020202020204" pitchFamily="34" charset="0"/>
                        <a:buChar char="•"/>
                      </a:pPr>
                      <a:r>
                        <a:rPr lang="en-GB" sz="1000" dirty="0">
                          <a:solidFill>
                            <a:schemeClr val="tx1">
                              <a:lumMod val="50000"/>
                            </a:schemeClr>
                          </a:solidFill>
                          <a:effectLst/>
                          <a:latin typeface="Arial" panose="020B0604020202020204" pitchFamily="34" charset="0"/>
                          <a:cs typeface="Arial" panose="020B0604020202020204" pitchFamily="34" charset="0"/>
                        </a:rPr>
                        <a:t>Ongoing engagement with regional and local partners and stakeholders will inform the development of the workplan for this workstream moving forward.</a:t>
                      </a:r>
                    </a:p>
                    <a:p>
                      <a:pPr marL="171450" indent="-171450">
                        <a:spcBef>
                          <a:spcPts val="0"/>
                        </a:spcBef>
                        <a:spcAft>
                          <a:spcPts val="0"/>
                        </a:spcAft>
                        <a:buFont typeface="Arial" panose="020B0604020202020204" pitchFamily="34" charset="0"/>
                        <a:buChar char="•"/>
                      </a:pPr>
                      <a:r>
                        <a:rPr lang="en-GB" sz="1000" dirty="0">
                          <a:solidFill>
                            <a:schemeClr val="tx1">
                              <a:lumMod val="50000"/>
                            </a:schemeClr>
                          </a:solidFill>
                          <a:effectLst/>
                          <a:latin typeface="Arial" panose="020B0604020202020204" pitchFamily="34" charset="0"/>
                          <a:cs typeface="Arial" panose="020B0604020202020204" pitchFamily="34" charset="0"/>
                        </a:rPr>
                        <a:t>The creation of bite-sized learning events will be introduced to help NHS staff better identify and respond to victims and survivors of MSHT, particularly in the absence of statutory National Referral Mechanism (NRM) duties</a:t>
                      </a:r>
                      <a:endParaRPr lang="en-GB" sz="1000" dirty="0">
                        <a:solidFill>
                          <a:schemeClr val="tx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40783365"/>
                  </a:ext>
                </a:extLst>
              </a:tr>
            </a:tbl>
          </a:graphicData>
        </a:graphic>
      </p:graphicFrame>
      <p:sp>
        <p:nvSpPr>
          <p:cNvPr id="4" name="TextBox 3">
            <a:extLst>
              <a:ext uri="{FF2B5EF4-FFF2-40B4-BE49-F238E27FC236}">
                <a16:creationId xmlns:a16="http://schemas.microsoft.com/office/drawing/2014/main" id="{24D61AC4-5A2D-086B-ED2A-59F7AB2280E1}"/>
              </a:ext>
            </a:extLst>
          </p:cNvPr>
          <p:cNvSpPr txBox="1"/>
          <p:nvPr/>
        </p:nvSpPr>
        <p:spPr>
          <a:xfrm>
            <a:off x="257237" y="1208330"/>
            <a:ext cx="11849018" cy="1354217"/>
          </a:xfrm>
          <a:prstGeom prst="rect">
            <a:avLst/>
          </a:prstGeom>
          <a:noFill/>
        </p:spPr>
        <p:txBody>
          <a:bodyPr wrap="square">
            <a:spAutoFit/>
          </a:bodyPr>
          <a:lstStyle/>
          <a:p>
            <a:pPr algn="just">
              <a:spcBef>
                <a:spcPts val="600"/>
              </a:spcBef>
              <a:spcAft>
                <a:spcPts val="600"/>
              </a:spcAft>
            </a:pPr>
            <a:r>
              <a:rPr lang="en-GB" sz="1200" dirty="0">
                <a:effectLst/>
                <a:latin typeface="Arial" panose="020B0604020202020204" pitchFamily="34" charset="0"/>
                <a:ea typeface="Arial" panose="020B0604020202020204" pitchFamily="34" charset="0"/>
              </a:rPr>
              <a:t>Modern Day Slavery and Human Trafficking is a serious, complex, and often hidden crime that causes significant harm to individuals and communities. In England and Wales, the term encompasses various forms of exploitation affecting both adults and children, including human trafficking, labour and criminal exploitation, sexual exploitation, organ trafficking, and domestic servitude.</a:t>
            </a:r>
          </a:p>
          <a:p>
            <a:pPr algn="just">
              <a:spcBef>
                <a:spcPts val="600"/>
              </a:spcBef>
              <a:spcAft>
                <a:spcPts val="600"/>
              </a:spcAft>
            </a:pPr>
            <a:r>
              <a:rPr lang="en-GB" sz="1200" dirty="0">
                <a:effectLst/>
                <a:latin typeface="Arial" panose="020B0604020202020204" pitchFamily="34" charset="0"/>
                <a:ea typeface="Arial" panose="020B0604020202020204" pitchFamily="34" charset="0"/>
              </a:rPr>
              <a:t>As part of our statutory responsibilities, the Integrated Care Board (ICB) must ensure that all commissioned services are fully compliant with the Modern Slavery Act 2015. NHS GM acknowledges its duty to address modern slavery and is firmly committed to preventing all forms of slavery and human trafficking within its corporate activities and supply chains.</a:t>
            </a:r>
          </a:p>
        </p:txBody>
      </p:sp>
    </p:spTree>
    <p:extLst>
      <p:ext uri="{BB962C8B-B14F-4D97-AF65-F5344CB8AC3E}">
        <p14:creationId xmlns:p14="http://schemas.microsoft.com/office/powerpoint/2010/main" val="3796084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4CD44F-92CC-7F80-4C8D-D827CEFE108C}"/>
              </a:ext>
            </a:extLst>
          </p:cNvPr>
          <p:cNvSpPr>
            <a:spLocks noGrp="1"/>
          </p:cNvSpPr>
          <p:nvPr>
            <p:ph type="title"/>
          </p:nvPr>
        </p:nvSpPr>
        <p:spPr>
          <a:xfrm>
            <a:off x="336688" y="223654"/>
            <a:ext cx="11512262" cy="906685"/>
          </a:xfrm>
          <a:prstGeom prst="roundRect">
            <a:avLst/>
          </a:prstGeom>
          <a:ln w="28575">
            <a:solidFill>
              <a:srgbClr val="0067A5"/>
            </a:solidFill>
          </a:ln>
        </p:spPr>
        <p:txBody>
          <a:bodyPr/>
          <a:lstStyle/>
          <a:p>
            <a:r>
              <a:rPr lang="en-GB" b="1" dirty="0"/>
              <a:t>Modern Day Slavery – Learning in Practice </a:t>
            </a:r>
          </a:p>
        </p:txBody>
      </p:sp>
      <p:grpSp>
        <p:nvGrpSpPr>
          <p:cNvPr id="5" name="Group 4" descr="Incident summary document outlining a safeguarding case in Greater Manchester. It details concerns about a temporary staffing bank employee whose identity did not match the person originally interviewed, raising welfare and exploitation concerns. Internal findings included lack of access to money, food, or a phone, and reluctance to return to accommodation. Actions taken included reporting to safeguarding and police, updating staff procedures, and sharing learning across the system. Key learnings highlight gaps in recruitment and identity checks, the need for clearer protocols, and the importance of timely police engagement. The document also describes strengthened processes and system-wide sharing of safeguarding resources.">
            <a:extLst>
              <a:ext uri="{FF2B5EF4-FFF2-40B4-BE49-F238E27FC236}">
                <a16:creationId xmlns:a16="http://schemas.microsoft.com/office/drawing/2014/main" id="{7F968E6F-7BD8-B742-D777-42B62C40C8FA}"/>
              </a:ext>
            </a:extLst>
          </p:cNvPr>
          <p:cNvGrpSpPr/>
          <p:nvPr/>
        </p:nvGrpSpPr>
        <p:grpSpPr>
          <a:xfrm>
            <a:off x="336687" y="1277990"/>
            <a:ext cx="11512263" cy="4955661"/>
            <a:chOff x="67281" y="1828490"/>
            <a:chExt cx="11285280" cy="4413436"/>
          </a:xfrm>
        </p:grpSpPr>
        <p:sp>
          <p:nvSpPr>
            <p:cNvPr id="6" name="Free-form: Shape 5">
              <a:extLst>
                <a:ext uri="{FF2B5EF4-FFF2-40B4-BE49-F238E27FC236}">
                  <a16:creationId xmlns:a16="http://schemas.microsoft.com/office/drawing/2014/main" id="{D5E10B15-2648-4AEA-FD50-4041DBC5E333}"/>
                </a:ext>
              </a:extLst>
            </p:cNvPr>
            <p:cNvSpPr/>
            <p:nvPr/>
          </p:nvSpPr>
          <p:spPr>
            <a:xfrm>
              <a:off x="67282" y="1828490"/>
              <a:ext cx="11285279" cy="821608"/>
            </a:xfrm>
            <a:custGeom>
              <a:avLst/>
              <a:gdLst>
                <a:gd name="connsiteX0" fmla="*/ 0 w 10787760"/>
                <a:gd name="connsiteY0" fmla="*/ 132580 h 1325798"/>
                <a:gd name="connsiteX1" fmla="*/ 132580 w 10787760"/>
                <a:gd name="connsiteY1" fmla="*/ 0 h 1325798"/>
                <a:gd name="connsiteX2" fmla="*/ 10655180 w 10787760"/>
                <a:gd name="connsiteY2" fmla="*/ 0 h 1325798"/>
                <a:gd name="connsiteX3" fmla="*/ 10787760 w 10787760"/>
                <a:gd name="connsiteY3" fmla="*/ 132580 h 1325798"/>
                <a:gd name="connsiteX4" fmla="*/ 10787760 w 10787760"/>
                <a:gd name="connsiteY4" fmla="*/ 1193218 h 1325798"/>
                <a:gd name="connsiteX5" fmla="*/ 10655180 w 10787760"/>
                <a:gd name="connsiteY5" fmla="*/ 1325798 h 1325798"/>
                <a:gd name="connsiteX6" fmla="*/ 132580 w 10787760"/>
                <a:gd name="connsiteY6" fmla="*/ 1325798 h 1325798"/>
                <a:gd name="connsiteX7" fmla="*/ 0 w 10787760"/>
                <a:gd name="connsiteY7" fmla="*/ 1193218 h 1325798"/>
                <a:gd name="connsiteX8" fmla="*/ 0 w 10787760"/>
                <a:gd name="connsiteY8" fmla="*/ 132580 h 1325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87760" h="1325798">
                  <a:moveTo>
                    <a:pt x="0" y="132580"/>
                  </a:moveTo>
                  <a:cubicBezTo>
                    <a:pt x="0" y="59358"/>
                    <a:pt x="59358" y="0"/>
                    <a:pt x="132580" y="0"/>
                  </a:cubicBezTo>
                  <a:lnTo>
                    <a:pt x="10655180" y="0"/>
                  </a:lnTo>
                  <a:cubicBezTo>
                    <a:pt x="10728402" y="0"/>
                    <a:pt x="10787760" y="59358"/>
                    <a:pt x="10787760" y="132580"/>
                  </a:cubicBezTo>
                  <a:lnTo>
                    <a:pt x="10787760" y="1193218"/>
                  </a:lnTo>
                  <a:cubicBezTo>
                    <a:pt x="10787760" y="1266440"/>
                    <a:pt x="10728402" y="1325798"/>
                    <a:pt x="10655180" y="1325798"/>
                  </a:cubicBezTo>
                  <a:lnTo>
                    <a:pt x="132580" y="1325798"/>
                  </a:lnTo>
                  <a:cubicBezTo>
                    <a:pt x="59358" y="1325798"/>
                    <a:pt x="0" y="1266440"/>
                    <a:pt x="0" y="1193218"/>
                  </a:cubicBezTo>
                  <a:lnTo>
                    <a:pt x="0" y="132580"/>
                  </a:lnTo>
                  <a:close/>
                </a:path>
              </a:pathLst>
            </a:custGeom>
            <a:solidFill>
              <a:schemeClr val="accent6">
                <a:lumMod val="60000"/>
                <a:lumOff val="40000"/>
              </a:schemeClr>
            </a:solidFill>
            <a:ln>
              <a:solidFill>
                <a:srgbClr val="FCB71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411" tIns="107411" rIns="107411" bIns="107411" numCol="1" spcCol="1270" anchor="ctr" anchorCtr="0">
              <a:noAutofit/>
            </a:bodyPr>
            <a:lstStyle/>
            <a:p>
              <a:pPr marL="720000" indent="0" algn="l" rtl="0" eaLnBrk="1" latinLnBrk="0" hangingPunct="1">
                <a:lnSpc>
                  <a:spcPct val="90000"/>
                </a:lnSpc>
                <a:spcAft>
                  <a:spcPts val="756"/>
                </a:spcAft>
                <a:buNone/>
              </a:pPr>
              <a:r>
                <a:rPr lang="en-GB" sz="1050" b="1" dirty="0">
                  <a:solidFill>
                    <a:schemeClr val="bg2">
                      <a:lumMod val="10000"/>
                    </a:schemeClr>
                  </a:solidFill>
                  <a:effectLst/>
                  <a:latin typeface="Segoe Sans"/>
                </a:rPr>
                <a:t>Incident Summary</a:t>
              </a:r>
            </a:p>
            <a:p>
              <a:pPr marL="720000" indent="0" algn="l" rtl="0" eaLnBrk="1" latinLnBrk="0" hangingPunct="1">
                <a:lnSpc>
                  <a:spcPct val="90000"/>
                </a:lnSpc>
                <a:spcAft>
                  <a:spcPts val="756"/>
                </a:spcAft>
                <a:buNone/>
              </a:pPr>
              <a:r>
                <a:rPr lang="en-GB" sz="1050" dirty="0">
                  <a:solidFill>
                    <a:schemeClr val="bg2">
                      <a:lumMod val="10000"/>
                    </a:schemeClr>
                  </a:solidFill>
                  <a:effectLst/>
                  <a:latin typeface="Segoe Sans"/>
                </a:rPr>
                <a:t>An employee from a temporary staffing bank worked two shifts at a provider in Greater Manchester (GM). </a:t>
              </a:r>
            </a:p>
            <a:p>
              <a:pPr marL="720000" indent="0" algn="l" rtl="0" eaLnBrk="1" latinLnBrk="0" hangingPunct="1">
                <a:lnSpc>
                  <a:spcPct val="90000"/>
                </a:lnSpc>
                <a:spcAft>
                  <a:spcPts val="756"/>
                </a:spcAft>
                <a:buNone/>
              </a:pPr>
              <a:r>
                <a:rPr lang="en-GB" sz="1050" dirty="0">
                  <a:solidFill>
                    <a:schemeClr val="bg2">
                      <a:lumMod val="10000"/>
                    </a:schemeClr>
                  </a:solidFill>
                  <a:effectLst/>
                  <a:latin typeface="Segoe Sans"/>
                </a:rPr>
                <a:t>The service manager expressed concerns that the individual may not have been the same person who was initially interviewed for the position</a:t>
              </a:r>
              <a:r>
                <a:rPr lang="en-GB" sz="1050" dirty="0">
                  <a:solidFill>
                    <a:schemeClr val="bg2">
                      <a:lumMod val="10000"/>
                    </a:schemeClr>
                  </a:solidFill>
                  <a:latin typeface="Segoe Sans"/>
                </a:rPr>
                <a:t> and had concern about the welfare of individual presenting for work.</a:t>
              </a:r>
              <a:endParaRPr lang="en-GB" sz="1050" kern="1200" dirty="0">
                <a:solidFill>
                  <a:schemeClr val="bg2">
                    <a:lumMod val="10000"/>
                  </a:schemeClr>
                </a:solidFill>
                <a:latin typeface="Segoe Sans"/>
              </a:endParaRPr>
            </a:p>
          </p:txBody>
        </p:sp>
        <p:sp>
          <p:nvSpPr>
            <p:cNvPr id="7" name="Free-form: Shape 6">
              <a:extLst>
                <a:ext uri="{FF2B5EF4-FFF2-40B4-BE49-F238E27FC236}">
                  <a16:creationId xmlns:a16="http://schemas.microsoft.com/office/drawing/2014/main" id="{6102A5D2-32B9-14C9-CE96-05611D2EA0DE}"/>
                </a:ext>
              </a:extLst>
            </p:cNvPr>
            <p:cNvSpPr/>
            <p:nvPr/>
          </p:nvSpPr>
          <p:spPr>
            <a:xfrm>
              <a:off x="84699" y="2781257"/>
              <a:ext cx="5828420" cy="1643925"/>
            </a:xfrm>
            <a:custGeom>
              <a:avLst/>
              <a:gdLst>
                <a:gd name="connsiteX0" fmla="*/ 0 w 7046899"/>
                <a:gd name="connsiteY0" fmla="*/ 132580 h 1325798"/>
                <a:gd name="connsiteX1" fmla="*/ 132580 w 7046899"/>
                <a:gd name="connsiteY1" fmla="*/ 0 h 1325798"/>
                <a:gd name="connsiteX2" fmla="*/ 6914319 w 7046899"/>
                <a:gd name="connsiteY2" fmla="*/ 0 h 1325798"/>
                <a:gd name="connsiteX3" fmla="*/ 7046899 w 7046899"/>
                <a:gd name="connsiteY3" fmla="*/ 132580 h 1325798"/>
                <a:gd name="connsiteX4" fmla="*/ 7046899 w 7046899"/>
                <a:gd name="connsiteY4" fmla="*/ 1193218 h 1325798"/>
                <a:gd name="connsiteX5" fmla="*/ 6914319 w 7046899"/>
                <a:gd name="connsiteY5" fmla="*/ 1325798 h 1325798"/>
                <a:gd name="connsiteX6" fmla="*/ 132580 w 7046899"/>
                <a:gd name="connsiteY6" fmla="*/ 1325798 h 1325798"/>
                <a:gd name="connsiteX7" fmla="*/ 0 w 7046899"/>
                <a:gd name="connsiteY7" fmla="*/ 1193218 h 1325798"/>
                <a:gd name="connsiteX8" fmla="*/ 0 w 7046899"/>
                <a:gd name="connsiteY8" fmla="*/ 132580 h 1325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6899" h="1325798">
                  <a:moveTo>
                    <a:pt x="0" y="132580"/>
                  </a:moveTo>
                  <a:cubicBezTo>
                    <a:pt x="0" y="59358"/>
                    <a:pt x="59358" y="0"/>
                    <a:pt x="132580" y="0"/>
                  </a:cubicBezTo>
                  <a:lnTo>
                    <a:pt x="6914319" y="0"/>
                  </a:lnTo>
                  <a:cubicBezTo>
                    <a:pt x="6987541" y="0"/>
                    <a:pt x="7046899" y="59358"/>
                    <a:pt x="7046899" y="132580"/>
                  </a:cubicBezTo>
                  <a:lnTo>
                    <a:pt x="7046899" y="1193218"/>
                  </a:lnTo>
                  <a:cubicBezTo>
                    <a:pt x="7046899" y="1266440"/>
                    <a:pt x="6987541" y="1325798"/>
                    <a:pt x="6914319" y="1325798"/>
                  </a:cubicBezTo>
                  <a:lnTo>
                    <a:pt x="132580" y="1325798"/>
                  </a:lnTo>
                  <a:cubicBezTo>
                    <a:pt x="59358" y="1325798"/>
                    <a:pt x="0" y="1266440"/>
                    <a:pt x="0" y="1193218"/>
                  </a:cubicBezTo>
                  <a:lnTo>
                    <a:pt x="0" y="132580"/>
                  </a:lnTo>
                  <a:close/>
                </a:path>
              </a:pathLst>
            </a:custGeom>
            <a:solidFill>
              <a:schemeClr val="tx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931" tIns="76931" rIns="76931" bIns="76931" numCol="1" spcCol="1270" anchor="ctr" anchorCtr="0">
              <a:noAutofit/>
            </a:bodyPr>
            <a:lstStyle/>
            <a:p>
              <a:pPr marL="720000" lvl="0" indent="0" algn="l" defTabSz="444500">
                <a:lnSpc>
                  <a:spcPct val="90000"/>
                </a:lnSpc>
                <a:spcBef>
                  <a:spcPct val="0"/>
                </a:spcBef>
                <a:spcAft>
                  <a:spcPct val="35000"/>
                </a:spcAft>
                <a:buNone/>
              </a:pPr>
              <a:r>
                <a:rPr lang="en-GB" sz="1050" b="1" kern="1200" dirty="0">
                  <a:solidFill>
                    <a:srgbClr val="000000"/>
                  </a:solidFill>
                  <a:latin typeface="Segoe Sans"/>
                </a:rPr>
                <a:t>Internal Findings</a:t>
              </a:r>
            </a:p>
            <a:p>
              <a:pPr marL="891450" lvl="0" indent="-171450" algn="l" defTabSz="444500">
                <a:lnSpc>
                  <a:spcPct val="90000"/>
                </a:lnSpc>
                <a:spcBef>
                  <a:spcPct val="0"/>
                </a:spcBef>
                <a:spcAft>
                  <a:spcPct val="35000"/>
                </a:spcAft>
                <a:buFont typeface="Arial" panose="020B0604020202020204" pitchFamily="34" charset="0"/>
                <a:buChar char="•"/>
              </a:pPr>
              <a:r>
                <a:rPr lang="en-GB" sz="1050" kern="1200" dirty="0">
                  <a:solidFill>
                    <a:srgbClr val="000000"/>
                  </a:solidFill>
                  <a:latin typeface="Segoe Sans"/>
                </a:rPr>
                <a:t>Subsequent internal investigations confirmed identity discrepancies and highlighted significant welfare concerns:</a:t>
              </a:r>
            </a:p>
            <a:p>
              <a:pPr marL="1348650" lvl="1" indent="-171450" defTabSz="444500">
                <a:lnSpc>
                  <a:spcPct val="90000"/>
                </a:lnSpc>
                <a:spcBef>
                  <a:spcPct val="0"/>
                </a:spcBef>
                <a:spcAft>
                  <a:spcPct val="35000"/>
                </a:spcAft>
                <a:buFont typeface="Courier New" panose="02070309020205020404" pitchFamily="49" charset="0"/>
                <a:buChar char="o"/>
              </a:pPr>
              <a:r>
                <a:rPr lang="en-GB" sz="1050" kern="1200" dirty="0">
                  <a:solidFill>
                    <a:srgbClr val="000000"/>
                  </a:solidFill>
                  <a:latin typeface="Segoe Sans"/>
                </a:rPr>
                <a:t>No access to money, food, or a mobile phone (claimed it was with a friend).</a:t>
              </a:r>
            </a:p>
            <a:p>
              <a:pPr marL="1348650" lvl="1" indent="-171450" defTabSz="444500">
                <a:lnSpc>
                  <a:spcPct val="90000"/>
                </a:lnSpc>
                <a:spcBef>
                  <a:spcPct val="0"/>
                </a:spcBef>
                <a:spcAft>
                  <a:spcPct val="35000"/>
                </a:spcAft>
                <a:buFont typeface="Courier New" panose="02070309020205020404" pitchFamily="49" charset="0"/>
                <a:buChar char="o"/>
              </a:pPr>
              <a:r>
                <a:rPr lang="en-GB" sz="1050" kern="1200" dirty="0">
                  <a:solidFill>
                    <a:srgbClr val="000000"/>
                  </a:solidFill>
                  <a:latin typeface="Segoe Sans"/>
                </a:rPr>
                <a:t>Expressed fear and reluctance to return to accommodation (HMO), suggesting possible exploitation.</a:t>
              </a:r>
            </a:p>
            <a:p>
              <a:pPr marL="1348650" lvl="1" indent="-171450" defTabSz="444500">
                <a:lnSpc>
                  <a:spcPct val="90000"/>
                </a:lnSpc>
                <a:spcBef>
                  <a:spcPct val="0"/>
                </a:spcBef>
                <a:spcAft>
                  <a:spcPct val="35000"/>
                </a:spcAft>
                <a:buFont typeface="Courier New" panose="02070309020205020404" pitchFamily="49" charset="0"/>
                <a:buChar char="o"/>
              </a:pPr>
              <a:r>
                <a:rPr lang="en-GB" sz="1050" dirty="0">
                  <a:solidFill>
                    <a:srgbClr val="000000"/>
                  </a:solidFill>
                  <a:latin typeface="Segoe Sans"/>
                </a:rPr>
                <a:t>Provided</a:t>
              </a:r>
              <a:r>
                <a:rPr lang="en-GB" sz="1050" kern="1200" dirty="0">
                  <a:solidFill>
                    <a:srgbClr val="000000"/>
                  </a:solidFill>
                  <a:latin typeface="Segoe Sans"/>
                </a:rPr>
                <a:t> clothing from lost property and  manager provided money for food.</a:t>
              </a:r>
            </a:p>
          </p:txBody>
        </p:sp>
        <p:sp>
          <p:nvSpPr>
            <p:cNvPr id="8" name="Free-form: Shape 7">
              <a:extLst>
                <a:ext uri="{FF2B5EF4-FFF2-40B4-BE49-F238E27FC236}">
                  <a16:creationId xmlns:a16="http://schemas.microsoft.com/office/drawing/2014/main" id="{FEC72DC8-2837-51D0-F524-754585F6C5D4}"/>
                </a:ext>
              </a:extLst>
            </p:cNvPr>
            <p:cNvSpPr/>
            <p:nvPr/>
          </p:nvSpPr>
          <p:spPr>
            <a:xfrm>
              <a:off x="67281" y="4556341"/>
              <a:ext cx="4132529" cy="1685585"/>
            </a:xfrm>
            <a:custGeom>
              <a:avLst/>
              <a:gdLst>
                <a:gd name="connsiteX0" fmla="*/ 0 w 3450979"/>
                <a:gd name="connsiteY0" fmla="*/ 132580 h 1325798"/>
                <a:gd name="connsiteX1" fmla="*/ 132580 w 3450979"/>
                <a:gd name="connsiteY1" fmla="*/ 0 h 1325798"/>
                <a:gd name="connsiteX2" fmla="*/ 3318399 w 3450979"/>
                <a:gd name="connsiteY2" fmla="*/ 0 h 1325798"/>
                <a:gd name="connsiteX3" fmla="*/ 3450979 w 3450979"/>
                <a:gd name="connsiteY3" fmla="*/ 132580 h 1325798"/>
                <a:gd name="connsiteX4" fmla="*/ 3450979 w 3450979"/>
                <a:gd name="connsiteY4" fmla="*/ 1193218 h 1325798"/>
                <a:gd name="connsiteX5" fmla="*/ 3318399 w 3450979"/>
                <a:gd name="connsiteY5" fmla="*/ 1325798 h 1325798"/>
                <a:gd name="connsiteX6" fmla="*/ 132580 w 3450979"/>
                <a:gd name="connsiteY6" fmla="*/ 1325798 h 1325798"/>
                <a:gd name="connsiteX7" fmla="*/ 0 w 3450979"/>
                <a:gd name="connsiteY7" fmla="*/ 1193218 h 1325798"/>
                <a:gd name="connsiteX8" fmla="*/ 0 w 3450979"/>
                <a:gd name="connsiteY8" fmla="*/ 132580 h 1325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0979" h="1325798">
                  <a:moveTo>
                    <a:pt x="0" y="132580"/>
                  </a:moveTo>
                  <a:cubicBezTo>
                    <a:pt x="0" y="59358"/>
                    <a:pt x="59358" y="0"/>
                    <a:pt x="132580" y="0"/>
                  </a:cubicBezTo>
                  <a:lnTo>
                    <a:pt x="3318399" y="0"/>
                  </a:lnTo>
                  <a:cubicBezTo>
                    <a:pt x="3391621" y="0"/>
                    <a:pt x="3450979" y="59358"/>
                    <a:pt x="3450979" y="132580"/>
                  </a:cubicBezTo>
                  <a:lnTo>
                    <a:pt x="3450979" y="1193218"/>
                  </a:lnTo>
                  <a:cubicBezTo>
                    <a:pt x="3450979" y="1266440"/>
                    <a:pt x="3391621" y="1325798"/>
                    <a:pt x="3318399" y="1325798"/>
                  </a:cubicBezTo>
                  <a:lnTo>
                    <a:pt x="132580" y="1325798"/>
                  </a:lnTo>
                  <a:cubicBezTo>
                    <a:pt x="59358" y="1325798"/>
                    <a:pt x="0" y="1266440"/>
                    <a:pt x="0" y="1193218"/>
                  </a:cubicBezTo>
                  <a:lnTo>
                    <a:pt x="0" y="132580"/>
                  </a:lnTo>
                  <a:close/>
                </a:path>
              </a:pathLst>
            </a:custGeom>
            <a:solidFill>
              <a:schemeClr val="accent6">
                <a:lumMod val="60000"/>
                <a:lumOff val="40000"/>
              </a:schemeClr>
            </a:solidFill>
            <a:ln>
              <a:solidFill>
                <a:srgbClr val="FCB71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121" tIns="73121" rIns="73121" bIns="73121" numCol="1" spcCol="1270" anchor="ctr" anchorCtr="0">
              <a:noAutofit/>
            </a:bodyPr>
            <a:lstStyle/>
            <a:p>
              <a:pPr marL="720000" lvl="0" indent="0" algn="l" defTabSz="400050">
                <a:lnSpc>
                  <a:spcPct val="90000"/>
                </a:lnSpc>
                <a:spcBef>
                  <a:spcPct val="0"/>
                </a:spcBef>
                <a:spcAft>
                  <a:spcPct val="35000"/>
                </a:spcAft>
                <a:buNone/>
              </a:pPr>
              <a:r>
                <a:rPr lang="en-GB" sz="1050" b="1" dirty="0">
                  <a:solidFill>
                    <a:srgbClr val="000000"/>
                  </a:solidFill>
                  <a:latin typeface="Segoe Sans"/>
                </a:rPr>
                <a:t>System</a:t>
              </a:r>
              <a:r>
                <a:rPr lang="en-GB" sz="1050" b="1" kern="1200" dirty="0">
                  <a:solidFill>
                    <a:srgbClr val="000000"/>
                  </a:solidFill>
                  <a:latin typeface="Segoe Sans"/>
                </a:rPr>
                <a:t> Response</a:t>
              </a:r>
            </a:p>
            <a:p>
              <a:pPr marL="891450" lvl="0" indent="-171450" algn="l" defTabSz="400050">
                <a:lnSpc>
                  <a:spcPct val="90000"/>
                </a:lnSpc>
                <a:spcBef>
                  <a:spcPct val="0"/>
                </a:spcBef>
                <a:spcAft>
                  <a:spcPct val="35000"/>
                </a:spcAft>
                <a:buFont typeface="Arial" panose="020B0604020202020204" pitchFamily="34" charset="0"/>
                <a:buChar char="•"/>
              </a:pPr>
              <a:r>
                <a:rPr lang="en-GB" sz="1050" kern="1200" dirty="0">
                  <a:solidFill>
                    <a:srgbClr val="000000"/>
                  </a:solidFill>
                  <a:latin typeface="Segoe Sans"/>
                </a:rPr>
                <a:t>7-minute briefing developed and shared</a:t>
              </a:r>
            </a:p>
            <a:p>
              <a:pPr marL="891450" lvl="0" indent="-171450" algn="l" defTabSz="400050">
                <a:lnSpc>
                  <a:spcPct val="90000"/>
                </a:lnSpc>
                <a:spcBef>
                  <a:spcPct val="0"/>
                </a:spcBef>
                <a:spcAft>
                  <a:spcPct val="35000"/>
                </a:spcAft>
                <a:buFont typeface="Arial" panose="020B0604020202020204" pitchFamily="34" charset="0"/>
                <a:buChar char="•"/>
              </a:pPr>
              <a:r>
                <a:rPr lang="en-GB" sz="1050" dirty="0">
                  <a:solidFill>
                    <a:srgbClr val="000000"/>
                  </a:solidFill>
                  <a:latin typeface="Segoe Sans"/>
                </a:rPr>
                <a:t>U</a:t>
              </a:r>
              <a:r>
                <a:rPr lang="en-GB" sz="1050" kern="1200" dirty="0">
                  <a:solidFill>
                    <a:srgbClr val="000000"/>
                  </a:solidFill>
                  <a:latin typeface="Segoe Sans"/>
                </a:rPr>
                <a:t>pdated agency/bank staff proforma to improve modern slavery risk identification.</a:t>
              </a:r>
            </a:p>
            <a:p>
              <a:pPr marL="891450" lvl="0" indent="-171450" algn="l" defTabSz="400050">
                <a:lnSpc>
                  <a:spcPct val="90000"/>
                </a:lnSpc>
                <a:spcBef>
                  <a:spcPct val="0"/>
                </a:spcBef>
                <a:spcAft>
                  <a:spcPct val="35000"/>
                </a:spcAft>
                <a:buFont typeface="Arial" panose="020B0604020202020204" pitchFamily="34" charset="0"/>
                <a:buChar char="•"/>
              </a:pPr>
              <a:r>
                <a:rPr lang="en-GB" sz="1050" kern="1200" dirty="0">
                  <a:solidFill>
                    <a:srgbClr val="000000"/>
                  </a:solidFill>
                  <a:latin typeface="Segoe Sans"/>
                </a:rPr>
                <a:t>Updated and redistributed GM-specific service directory by </a:t>
              </a:r>
              <a:r>
                <a:rPr lang="en-GB" sz="1050" dirty="0">
                  <a:solidFill>
                    <a:srgbClr val="000000"/>
                  </a:solidFill>
                  <a:latin typeface="Segoe Sans"/>
                </a:rPr>
                <a:t>Causeway [Modern Slavery &amp; Crime Reduction Charity]</a:t>
              </a:r>
              <a:endParaRPr lang="en-GB" sz="1050" kern="1200" dirty="0">
                <a:solidFill>
                  <a:srgbClr val="000000"/>
                </a:solidFill>
                <a:latin typeface="Segoe Sans"/>
              </a:endParaRPr>
            </a:p>
            <a:p>
              <a:pPr marL="891450" lvl="0" indent="-171450" algn="l" defTabSz="400050">
                <a:lnSpc>
                  <a:spcPct val="90000"/>
                </a:lnSpc>
                <a:spcBef>
                  <a:spcPct val="0"/>
                </a:spcBef>
                <a:spcAft>
                  <a:spcPct val="35000"/>
                </a:spcAft>
                <a:buFont typeface="Arial" panose="020B0604020202020204" pitchFamily="34" charset="0"/>
                <a:buChar char="•"/>
              </a:pPr>
              <a:r>
                <a:rPr lang="en-GB" sz="1050" kern="1200" dirty="0">
                  <a:solidFill>
                    <a:srgbClr val="000000"/>
                  </a:solidFill>
                  <a:latin typeface="Segoe Sans"/>
                </a:rPr>
                <a:t>Disseminated learning and resources materials via NHS GM locality safeguarding health collaboratives.</a:t>
              </a:r>
            </a:p>
            <a:p>
              <a:pPr marL="891450" lvl="0" indent="-171450" algn="l" defTabSz="400050">
                <a:lnSpc>
                  <a:spcPct val="90000"/>
                </a:lnSpc>
                <a:spcBef>
                  <a:spcPct val="0"/>
                </a:spcBef>
                <a:spcAft>
                  <a:spcPct val="35000"/>
                </a:spcAft>
                <a:buFont typeface="Arial" panose="020B0604020202020204" pitchFamily="34" charset="0"/>
                <a:buChar char="•"/>
              </a:pPr>
              <a:r>
                <a:rPr lang="en-GB" sz="1050" kern="1200" dirty="0">
                  <a:solidFill>
                    <a:srgbClr val="000000"/>
                  </a:solidFill>
                  <a:latin typeface="Segoe Sans"/>
                </a:rPr>
                <a:t>Escalated to Chief Nurse and shared with NHS England regional and national teams. </a:t>
              </a:r>
            </a:p>
          </p:txBody>
        </p:sp>
        <p:sp>
          <p:nvSpPr>
            <p:cNvPr id="9" name="Free-form: Shape 8">
              <a:extLst>
                <a:ext uri="{FF2B5EF4-FFF2-40B4-BE49-F238E27FC236}">
                  <a16:creationId xmlns:a16="http://schemas.microsoft.com/office/drawing/2014/main" id="{98A8A063-0D4D-0DBF-3B3B-871479F40B76}"/>
                </a:ext>
              </a:extLst>
            </p:cNvPr>
            <p:cNvSpPr/>
            <p:nvPr/>
          </p:nvSpPr>
          <p:spPr>
            <a:xfrm>
              <a:off x="4274367" y="4556342"/>
              <a:ext cx="2786329" cy="1685584"/>
            </a:xfrm>
            <a:custGeom>
              <a:avLst/>
              <a:gdLst>
                <a:gd name="connsiteX0" fmla="*/ 0 w 3450979"/>
                <a:gd name="connsiteY0" fmla="*/ 132580 h 1325798"/>
                <a:gd name="connsiteX1" fmla="*/ 132580 w 3450979"/>
                <a:gd name="connsiteY1" fmla="*/ 0 h 1325798"/>
                <a:gd name="connsiteX2" fmla="*/ 3318399 w 3450979"/>
                <a:gd name="connsiteY2" fmla="*/ 0 h 1325798"/>
                <a:gd name="connsiteX3" fmla="*/ 3450979 w 3450979"/>
                <a:gd name="connsiteY3" fmla="*/ 132580 h 1325798"/>
                <a:gd name="connsiteX4" fmla="*/ 3450979 w 3450979"/>
                <a:gd name="connsiteY4" fmla="*/ 1193218 h 1325798"/>
                <a:gd name="connsiteX5" fmla="*/ 3318399 w 3450979"/>
                <a:gd name="connsiteY5" fmla="*/ 1325798 h 1325798"/>
                <a:gd name="connsiteX6" fmla="*/ 132580 w 3450979"/>
                <a:gd name="connsiteY6" fmla="*/ 1325798 h 1325798"/>
                <a:gd name="connsiteX7" fmla="*/ 0 w 3450979"/>
                <a:gd name="connsiteY7" fmla="*/ 1193218 h 1325798"/>
                <a:gd name="connsiteX8" fmla="*/ 0 w 3450979"/>
                <a:gd name="connsiteY8" fmla="*/ 132580 h 1325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0979" h="1325798">
                  <a:moveTo>
                    <a:pt x="0" y="132580"/>
                  </a:moveTo>
                  <a:cubicBezTo>
                    <a:pt x="0" y="59358"/>
                    <a:pt x="59358" y="0"/>
                    <a:pt x="132580" y="0"/>
                  </a:cubicBezTo>
                  <a:lnTo>
                    <a:pt x="3318399" y="0"/>
                  </a:lnTo>
                  <a:cubicBezTo>
                    <a:pt x="3391621" y="0"/>
                    <a:pt x="3450979" y="59358"/>
                    <a:pt x="3450979" y="132580"/>
                  </a:cubicBezTo>
                  <a:lnTo>
                    <a:pt x="3450979" y="1193218"/>
                  </a:lnTo>
                  <a:cubicBezTo>
                    <a:pt x="3450979" y="1266440"/>
                    <a:pt x="3391621" y="1325798"/>
                    <a:pt x="3318399" y="1325798"/>
                  </a:cubicBezTo>
                  <a:lnTo>
                    <a:pt x="132580" y="1325798"/>
                  </a:lnTo>
                  <a:cubicBezTo>
                    <a:pt x="59358" y="1325798"/>
                    <a:pt x="0" y="1266440"/>
                    <a:pt x="0" y="1193218"/>
                  </a:cubicBezTo>
                  <a:lnTo>
                    <a:pt x="0" y="132580"/>
                  </a:lnTo>
                  <a:close/>
                </a:path>
              </a:pathLst>
            </a:custGeom>
            <a:solidFill>
              <a:schemeClr val="tx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121" tIns="73121" rIns="73121" bIns="73121" numCol="1" spcCol="1270" anchor="ctr" anchorCtr="0">
              <a:noAutofit/>
            </a:bodyPr>
            <a:lstStyle/>
            <a:p>
              <a:pPr marL="720000" lvl="0" indent="0" algn="l" defTabSz="400050">
                <a:lnSpc>
                  <a:spcPct val="90000"/>
                </a:lnSpc>
                <a:spcBef>
                  <a:spcPct val="0"/>
                </a:spcBef>
                <a:spcAft>
                  <a:spcPct val="35000"/>
                </a:spcAft>
                <a:buNone/>
              </a:pPr>
              <a:r>
                <a:rPr lang="en-GB" sz="1050" b="1" kern="1200" dirty="0">
                  <a:solidFill>
                    <a:srgbClr val="000000"/>
                  </a:solidFill>
                  <a:latin typeface="Segoe Sans"/>
                </a:rPr>
                <a:t>Key Learnings and Implications</a:t>
              </a:r>
            </a:p>
            <a:p>
              <a:pPr marL="891450" lvl="0" indent="-171450" algn="l" defTabSz="400050">
                <a:lnSpc>
                  <a:spcPct val="90000"/>
                </a:lnSpc>
                <a:spcBef>
                  <a:spcPct val="0"/>
                </a:spcBef>
                <a:spcAft>
                  <a:spcPct val="35000"/>
                </a:spcAft>
                <a:buFont typeface="Arial" panose="020B0604020202020204" pitchFamily="34" charset="0"/>
                <a:buChar char="•"/>
              </a:pPr>
              <a:r>
                <a:rPr lang="en-GB" sz="1050" kern="1200" dirty="0">
                  <a:solidFill>
                    <a:srgbClr val="000000"/>
                  </a:solidFill>
                  <a:latin typeface="Segoe Sans"/>
                </a:rPr>
                <a:t>Identified gaps in recruitment and identity verification processes.</a:t>
              </a:r>
            </a:p>
            <a:p>
              <a:pPr marL="891450" lvl="0" indent="-171450" algn="l" defTabSz="400050">
                <a:lnSpc>
                  <a:spcPct val="90000"/>
                </a:lnSpc>
                <a:spcBef>
                  <a:spcPct val="0"/>
                </a:spcBef>
                <a:spcAft>
                  <a:spcPct val="35000"/>
                </a:spcAft>
                <a:buFont typeface="Arial" panose="020B0604020202020204" pitchFamily="34" charset="0"/>
                <a:buChar char="•"/>
              </a:pPr>
              <a:r>
                <a:rPr lang="en-GB" sz="1050" kern="1200" dirty="0">
                  <a:solidFill>
                    <a:srgbClr val="000000"/>
                  </a:solidFill>
                  <a:latin typeface="Segoe Sans"/>
                </a:rPr>
                <a:t>Need for clearer protocols when exploitation or identity fraud is suspected.</a:t>
              </a:r>
            </a:p>
            <a:p>
              <a:pPr marL="891450" lvl="0" indent="-171450" algn="l" defTabSz="400050">
                <a:lnSpc>
                  <a:spcPct val="90000"/>
                </a:lnSpc>
                <a:spcBef>
                  <a:spcPct val="0"/>
                </a:spcBef>
                <a:spcAft>
                  <a:spcPct val="35000"/>
                </a:spcAft>
                <a:buFont typeface="Arial" panose="020B0604020202020204" pitchFamily="34" charset="0"/>
                <a:buChar char="•"/>
              </a:pPr>
              <a:r>
                <a:rPr lang="en-GB" sz="1050" kern="1200" dirty="0">
                  <a:solidFill>
                    <a:srgbClr val="000000"/>
                  </a:solidFill>
                  <a:latin typeface="Segoe Sans"/>
                </a:rPr>
                <a:t>Importance of timely police engagement when concerns arise on-site</a:t>
              </a:r>
            </a:p>
          </p:txBody>
        </p:sp>
        <p:sp>
          <p:nvSpPr>
            <p:cNvPr id="10" name="Free-form: Shape 9">
              <a:extLst>
                <a:ext uri="{FF2B5EF4-FFF2-40B4-BE49-F238E27FC236}">
                  <a16:creationId xmlns:a16="http://schemas.microsoft.com/office/drawing/2014/main" id="{B7364B77-0213-9865-2059-00FA31CF2635}"/>
                </a:ext>
              </a:extLst>
            </p:cNvPr>
            <p:cNvSpPr/>
            <p:nvPr/>
          </p:nvSpPr>
          <p:spPr>
            <a:xfrm>
              <a:off x="6017622" y="2775191"/>
              <a:ext cx="5334939" cy="1643925"/>
            </a:xfrm>
            <a:custGeom>
              <a:avLst/>
              <a:gdLst>
                <a:gd name="connsiteX0" fmla="*/ 0 w 3450979"/>
                <a:gd name="connsiteY0" fmla="*/ 132580 h 1325798"/>
                <a:gd name="connsiteX1" fmla="*/ 132580 w 3450979"/>
                <a:gd name="connsiteY1" fmla="*/ 0 h 1325798"/>
                <a:gd name="connsiteX2" fmla="*/ 3318399 w 3450979"/>
                <a:gd name="connsiteY2" fmla="*/ 0 h 1325798"/>
                <a:gd name="connsiteX3" fmla="*/ 3450979 w 3450979"/>
                <a:gd name="connsiteY3" fmla="*/ 132580 h 1325798"/>
                <a:gd name="connsiteX4" fmla="*/ 3450979 w 3450979"/>
                <a:gd name="connsiteY4" fmla="*/ 1193218 h 1325798"/>
                <a:gd name="connsiteX5" fmla="*/ 3318399 w 3450979"/>
                <a:gd name="connsiteY5" fmla="*/ 1325798 h 1325798"/>
                <a:gd name="connsiteX6" fmla="*/ 132580 w 3450979"/>
                <a:gd name="connsiteY6" fmla="*/ 1325798 h 1325798"/>
                <a:gd name="connsiteX7" fmla="*/ 0 w 3450979"/>
                <a:gd name="connsiteY7" fmla="*/ 1193218 h 1325798"/>
                <a:gd name="connsiteX8" fmla="*/ 0 w 3450979"/>
                <a:gd name="connsiteY8" fmla="*/ 132580 h 1325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0979" h="1325798">
                  <a:moveTo>
                    <a:pt x="0" y="132580"/>
                  </a:moveTo>
                  <a:cubicBezTo>
                    <a:pt x="0" y="59358"/>
                    <a:pt x="59358" y="0"/>
                    <a:pt x="132580" y="0"/>
                  </a:cubicBezTo>
                  <a:lnTo>
                    <a:pt x="3318399" y="0"/>
                  </a:lnTo>
                  <a:cubicBezTo>
                    <a:pt x="3391621" y="0"/>
                    <a:pt x="3450979" y="59358"/>
                    <a:pt x="3450979" y="132580"/>
                  </a:cubicBezTo>
                  <a:lnTo>
                    <a:pt x="3450979" y="1193218"/>
                  </a:lnTo>
                  <a:cubicBezTo>
                    <a:pt x="3450979" y="1266440"/>
                    <a:pt x="3391621" y="1325798"/>
                    <a:pt x="3318399" y="1325798"/>
                  </a:cubicBezTo>
                  <a:lnTo>
                    <a:pt x="132580" y="1325798"/>
                  </a:lnTo>
                  <a:cubicBezTo>
                    <a:pt x="59358" y="1325798"/>
                    <a:pt x="0" y="1266440"/>
                    <a:pt x="0" y="1193218"/>
                  </a:cubicBezTo>
                  <a:lnTo>
                    <a:pt x="0" y="132580"/>
                  </a:lnTo>
                  <a:close/>
                </a:path>
              </a:pathLst>
            </a:custGeom>
            <a:solidFill>
              <a:schemeClr val="tx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931" tIns="76931" rIns="76931" bIns="76931" numCol="1" spcCol="1270" anchor="ctr" anchorCtr="0">
              <a:noAutofit/>
            </a:bodyPr>
            <a:lstStyle/>
            <a:p>
              <a:pPr marL="720000" lvl="0" indent="0" algn="l" defTabSz="444500">
                <a:lnSpc>
                  <a:spcPct val="90000"/>
                </a:lnSpc>
                <a:spcBef>
                  <a:spcPct val="0"/>
                </a:spcBef>
                <a:spcAft>
                  <a:spcPct val="35000"/>
                </a:spcAft>
                <a:buNone/>
              </a:pPr>
              <a:r>
                <a:rPr lang="en-GB" sz="1050" b="1" kern="1200" dirty="0">
                  <a:solidFill>
                    <a:srgbClr val="000000"/>
                  </a:solidFill>
                  <a:latin typeface="Segoe Sans"/>
                </a:rPr>
                <a:t>Initial Actions</a:t>
              </a:r>
            </a:p>
            <a:p>
              <a:pPr marL="891450" lvl="0" indent="-171450" algn="l" defTabSz="444500">
                <a:lnSpc>
                  <a:spcPct val="90000"/>
                </a:lnSpc>
                <a:spcBef>
                  <a:spcPct val="0"/>
                </a:spcBef>
                <a:spcAft>
                  <a:spcPct val="35000"/>
                </a:spcAft>
                <a:buFont typeface="Arial" panose="020B0604020202020204" pitchFamily="34" charset="0"/>
                <a:buChar char="•"/>
              </a:pPr>
              <a:r>
                <a:rPr lang="en-GB" sz="1050" kern="1200" dirty="0">
                  <a:solidFill>
                    <a:srgbClr val="000000"/>
                  </a:solidFill>
                  <a:latin typeface="Segoe Sans"/>
                </a:rPr>
                <a:t>Concerns reported to local safeguarding and police services.</a:t>
              </a:r>
            </a:p>
            <a:p>
              <a:pPr marL="891450" lvl="0" indent="-171450" algn="l" defTabSz="444500">
                <a:lnSpc>
                  <a:spcPct val="90000"/>
                </a:lnSpc>
                <a:spcBef>
                  <a:spcPct val="0"/>
                </a:spcBef>
                <a:spcAft>
                  <a:spcPct val="35000"/>
                </a:spcAft>
                <a:buFont typeface="Arial" panose="020B0604020202020204" pitchFamily="34" charset="0"/>
                <a:buChar char="•"/>
              </a:pPr>
              <a:r>
                <a:rPr lang="en-GB" sz="1050" kern="1200" dirty="0">
                  <a:solidFill>
                    <a:srgbClr val="000000"/>
                  </a:solidFill>
                  <a:latin typeface="Segoe Sans"/>
                </a:rPr>
                <a:t>Local authority Safeguarding team declined referral (did not meet Care Act threshold).</a:t>
              </a:r>
            </a:p>
            <a:p>
              <a:pPr marL="891450" lvl="0" indent="-171450" algn="l" defTabSz="444500">
                <a:lnSpc>
                  <a:spcPct val="90000"/>
                </a:lnSpc>
                <a:spcBef>
                  <a:spcPct val="0"/>
                </a:spcBef>
                <a:spcAft>
                  <a:spcPct val="35000"/>
                </a:spcAft>
                <a:buFont typeface="Arial" panose="020B0604020202020204" pitchFamily="34" charset="0"/>
                <a:buChar char="•"/>
              </a:pPr>
              <a:r>
                <a:rPr lang="en-GB" sz="1050" kern="1200" dirty="0">
                  <a:solidFill>
                    <a:srgbClr val="000000"/>
                  </a:solidFill>
                  <a:latin typeface="Segoe Sans"/>
                </a:rPr>
                <a:t>Police initially did not classify the case under modern slavery due to Right Care, Right Person criteria.</a:t>
              </a:r>
            </a:p>
            <a:p>
              <a:pPr marL="891450" lvl="0" indent="-171450" algn="l" defTabSz="444500">
                <a:lnSpc>
                  <a:spcPct val="90000"/>
                </a:lnSpc>
                <a:spcBef>
                  <a:spcPct val="0"/>
                </a:spcBef>
                <a:spcAft>
                  <a:spcPct val="35000"/>
                </a:spcAft>
                <a:buFont typeface="Arial" panose="020B0604020202020204" pitchFamily="34" charset="0"/>
                <a:buChar char="•"/>
              </a:pPr>
              <a:r>
                <a:rPr lang="en-GB" sz="1050" kern="1200" dirty="0">
                  <a:solidFill>
                    <a:srgbClr val="000000"/>
                  </a:solidFill>
                  <a:latin typeface="Segoe Sans"/>
                </a:rPr>
                <a:t>Police later contacted the individual, confirmed no immediate concerns, but </a:t>
              </a:r>
              <a:r>
                <a:rPr lang="en-GB" sz="1050" dirty="0">
                  <a:solidFill>
                    <a:srgbClr val="000000"/>
                  </a:solidFill>
                  <a:latin typeface="Segoe Sans"/>
                </a:rPr>
                <a:t>recognised</a:t>
              </a:r>
              <a:r>
                <a:rPr lang="en-GB" sz="1050" kern="1200" dirty="0">
                  <a:solidFill>
                    <a:srgbClr val="000000"/>
                  </a:solidFill>
                  <a:latin typeface="Segoe Sans"/>
                </a:rPr>
                <a:t> learning in relation to premature case closure</a:t>
              </a:r>
            </a:p>
          </p:txBody>
        </p:sp>
        <p:sp>
          <p:nvSpPr>
            <p:cNvPr id="11" name="Free-form: Shape 10">
              <a:extLst>
                <a:ext uri="{FF2B5EF4-FFF2-40B4-BE49-F238E27FC236}">
                  <a16:creationId xmlns:a16="http://schemas.microsoft.com/office/drawing/2014/main" id="{EE9E6E42-43B6-8EA7-4AF5-02B864DED8DC}"/>
                </a:ext>
              </a:extLst>
            </p:cNvPr>
            <p:cNvSpPr/>
            <p:nvPr/>
          </p:nvSpPr>
          <p:spPr>
            <a:xfrm>
              <a:off x="7151713" y="4556341"/>
              <a:ext cx="4200848" cy="1685585"/>
            </a:xfrm>
            <a:custGeom>
              <a:avLst/>
              <a:gdLst>
                <a:gd name="connsiteX0" fmla="*/ 0 w 3450979"/>
                <a:gd name="connsiteY0" fmla="*/ 132580 h 1325798"/>
                <a:gd name="connsiteX1" fmla="*/ 132580 w 3450979"/>
                <a:gd name="connsiteY1" fmla="*/ 0 h 1325798"/>
                <a:gd name="connsiteX2" fmla="*/ 3318399 w 3450979"/>
                <a:gd name="connsiteY2" fmla="*/ 0 h 1325798"/>
                <a:gd name="connsiteX3" fmla="*/ 3450979 w 3450979"/>
                <a:gd name="connsiteY3" fmla="*/ 132580 h 1325798"/>
                <a:gd name="connsiteX4" fmla="*/ 3450979 w 3450979"/>
                <a:gd name="connsiteY4" fmla="*/ 1193218 h 1325798"/>
                <a:gd name="connsiteX5" fmla="*/ 3318399 w 3450979"/>
                <a:gd name="connsiteY5" fmla="*/ 1325798 h 1325798"/>
                <a:gd name="connsiteX6" fmla="*/ 132580 w 3450979"/>
                <a:gd name="connsiteY6" fmla="*/ 1325798 h 1325798"/>
                <a:gd name="connsiteX7" fmla="*/ 0 w 3450979"/>
                <a:gd name="connsiteY7" fmla="*/ 1193218 h 1325798"/>
                <a:gd name="connsiteX8" fmla="*/ 0 w 3450979"/>
                <a:gd name="connsiteY8" fmla="*/ 132580 h 1325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0979" h="1325798">
                  <a:moveTo>
                    <a:pt x="0" y="132580"/>
                  </a:moveTo>
                  <a:cubicBezTo>
                    <a:pt x="0" y="59358"/>
                    <a:pt x="59358" y="0"/>
                    <a:pt x="132580" y="0"/>
                  </a:cubicBezTo>
                  <a:lnTo>
                    <a:pt x="3318399" y="0"/>
                  </a:lnTo>
                  <a:cubicBezTo>
                    <a:pt x="3391621" y="0"/>
                    <a:pt x="3450979" y="59358"/>
                    <a:pt x="3450979" y="132580"/>
                  </a:cubicBezTo>
                  <a:lnTo>
                    <a:pt x="3450979" y="1193218"/>
                  </a:lnTo>
                  <a:cubicBezTo>
                    <a:pt x="3450979" y="1266440"/>
                    <a:pt x="3391621" y="1325798"/>
                    <a:pt x="3318399" y="1325798"/>
                  </a:cubicBezTo>
                  <a:lnTo>
                    <a:pt x="132580" y="1325798"/>
                  </a:lnTo>
                  <a:cubicBezTo>
                    <a:pt x="59358" y="1325798"/>
                    <a:pt x="0" y="1266440"/>
                    <a:pt x="0" y="1193218"/>
                  </a:cubicBezTo>
                  <a:lnTo>
                    <a:pt x="0" y="132580"/>
                  </a:lnTo>
                  <a:close/>
                </a:path>
              </a:pathLst>
            </a:custGeom>
            <a:solidFill>
              <a:schemeClr val="accent6">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121" tIns="73121" rIns="73121" bIns="73121" numCol="1" spcCol="1270" anchor="ctr" anchorCtr="0">
              <a:noAutofit/>
            </a:bodyPr>
            <a:lstStyle/>
            <a:p>
              <a:pPr marL="720000" lvl="0" indent="0" algn="l" defTabSz="400050">
                <a:lnSpc>
                  <a:spcPct val="90000"/>
                </a:lnSpc>
                <a:spcBef>
                  <a:spcPct val="0"/>
                </a:spcBef>
                <a:spcAft>
                  <a:spcPct val="35000"/>
                </a:spcAft>
                <a:buNone/>
              </a:pPr>
              <a:r>
                <a:rPr lang="en-GB" sz="1050" b="1" kern="1200" dirty="0">
                  <a:solidFill>
                    <a:srgbClr val="000000"/>
                  </a:solidFill>
                  <a:latin typeface="Segoe Sans"/>
                </a:rPr>
                <a:t>Assurance and Learning</a:t>
              </a:r>
            </a:p>
            <a:p>
              <a:pPr marL="891450" lvl="0" indent="-171450" algn="l" defTabSz="400050">
                <a:lnSpc>
                  <a:spcPct val="90000"/>
                </a:lnSpc>
                <a:spcBef>
                  <a:spcPct val="0"/>
                </a:spcBef>
                <a:spcAft>
                  <a:spcPct val="35000"/>
                </a:spcAft>
                <a:buFont typeface="Arial" panose="020B0604020202020204" pitchFamily="34" charset="0"/>
                <a:buChar char="•"/>
              </a:pPr>
              <a:r>
                <a:rPr lang="en-GB" sz="1050" kern="1200" dirty="0">
                  <a:solidFill>
                    <a:srgbClr val="000000"/>
                  </a:solidFill>
                  <a:latin typeface="Segoe Sans"/>
                </a:rPr>
                <a:t>Strengthened Processes: Enhanced protocols for identity verification and escalation.</a:t>
              </a:r>
            </a:p>
            <a:p>
              <a:pPr marL="891450" lvl="0" indent="-171450" algn="l" defTabSz="400050">
                <a:lnSpc>
                  <a:spcPct val="90000"/>
                </a:lnSpc>
                <a:spcBef>
                  <a:spcPct val="0"/>
                </a:spcBef>
                <a:spcAft>
                  <a:spcPct val="35000"/>
                </a:spcAft>
                <a:buFont typeface="Arial" panose="020B0604020202020204" pitchFamily="34" charset="0"/>
                <a:buChar char="•"/>
              </a:pPr>
              <a:r>
                <a:rPr lang="en-GB" sz="1050" kern="1200" dirty="0">
                  <a:solidFill>
                    <a:srgbClr val="000000"/>
                  </a:solidFill>
                  <a:latin typeface="Segoe Sans"/>
                </a:rPr>
                <a:t>System-wide Sharing: Shared resources across Greater Manchester for consistent safeguarding.</a:t>
              </a:r>
            </a:p>
            <a:p>
              <a:pPr marL="891450" lvl="0" indent="-171450" algn="l" defTabSz="400050">
                <a:lnSpc>
                  <a:spcPct val="90000"/>
                </a:lnSpc>
                <a:spcBef>
                  <a:spcPct val="0"/>
                </a:spcBef>
                <a:spcAft>
                  <a:spcPct val="35000"/>
                </a:spcAft>
                <a:buFont typeface="Arial" panose="020B0604020202020204" pitchFamily="34" charset="0"/>
                <a:buChar char="•"/>
              </a:pPr>
              <a:r>
                <a:rPr lang="en-GB" sz="1050" kern="1200" dirty="0">
                  <a:solidFill>
                    <a:srgbClr val="000000"/>
                  </a:solidFill>
                  <a:latin typeface="Segoe Sans"/>
                </a:rPr>
                <a:t>Improved Safeguarding Alignment: Ongoing collaboration with GMCA, police, and third sector partners.</a:t>
              </a:r>
            </a:p>
            <a:p>
              <a:pPr marL="891450" lvl="0" indent="-171450" algn="l" defTabSz="400050">
                <a:lnSpc>
                  <a:spcPct val="90000"/>
                </a:lnSpc>
                <a:spcBef>
                  <a:spcPct val="0"/>
                </a:spcBef>
                <a:spcAft>
                  <a:spcPct val="35000"/>
                </a:spcAft>
                <a:buFont typeface="Arial" panose="020B0604020202020204" pitchFamily="34" charset="0"/>
                <a:buChar char="•"/>
              </a:pPr>
              <a:r>
                <a:rPr lang="en-GB" sz="1050" kern="1200" dirty="0">
                  <a:solidFill>
                    <a:srgbClr val="000000"/>
                  </a:solidFill>
                  <a:latin typeface="Segoe Sans"/>
                </a:rPr>
                <a:t>Proactive Culture: Prompt actions reflect a strong safeguarding culture and commitment to improvement</a:t>
              </a:r>
            </a:p>
          </p:txBody>
        </p:sp>
      </p:grpSp>
      <p:pic>
        <p:nvPicPr>
          <p:cNvPr id="13" name="Graphic 12">
            <a:extLst>
              <a:ext uri="{FF2B5EF4-FFF2-40B4-BE49-F238E27FC236}">
                <a16:creationId xmlns:a16="http://schemas.microsoft.com/office/drawing/2014/main" id="{3BD8F721-DD00-6615-A083-442A3F16D5DB}"/>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5768" y="1454969"/>
            <a:ext cx="511183" cy="511183"/>
          </a:xfrm>
          <a:prstGeom prst="rect">
            <a:avLst/>
          </a:prstGeom>
        </p:spPr>
      </p:pic>
      <p:pic>
        <p:nvPicPr>
          <p:cNvPr id="16" name="Graphic 15">
            <a:extLst>
              <a:ext uri="{FF2B5EF4-FFF2-40B4-BE49-F238E27FC236}">
                <a16:creationId xmlns:a16="http://schemas.microsoft.com/office/drawing/2014/main" id="{CF98EDCE-4495-41C7-DEB7-D4152C73FF3A}"/>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7509" y="2603532"/>
            <a:ext cx="751726" cy="751726"/>
          </a:xfrm>
          <a:prstGeom prst="rect">
            <a:avLst/>
          </a:prstGeom>
        </p:spPr>
      </p:pic>
      <p:pic>
        <p:nvPicPr>
          <p:cNvPr id="4" name="Graphic 3">
            <a:extLst>
              <a:ext uri="{FF2B5EF4-FFF2-40B4-BE49-F238E27FC236}">
                <a16:creationId xmlns:a16="http://schemas.microsoft.com/office/drawing/2014/main" id="{57E54AC2-5841-753B-3439-1FB9181D94D0}"/>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13157" y="2662746"/>
            <a:ext cx="914400" cy="914400"/>
          </a:xfrm>
          <a:prstGeom prst="rect">
            <a:avLst/>
          </a:prstGeom>
        </p:spPr>
      </p:pic>
      <p:pic>
        <p:nvPicPr>
          <p:cNvPr id="14" name="Graphic 13">
            <a:extLst>
              <a:ext uri="{FF2B5EF4-FFF2-40B4-BE49-F238E27FC236}">
                <a16:creationId xmlns:a16="http://schemas.microsoft.com/office/drawing/2014/main" id="{2D93B2F4-01B6-D401-EFE6-B330E994710F}"/>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36688" y="4388265"/>
            <a:ext cx="791050" cy="791050"/>
          </a:xfrm>
          <a:prstGeom prst="rect">
            <a:avLst/>
          </a:prstGeom>
        </p:spPr>
      </p:pic>
      <p:pic>
        <p:nvPicPr>
          <p:cNvPr id="17" name="Graphic 16">
            <a:extLst>
              <a:ext uri="{FF2B5EF4-FFF2-40B4-BE49-F238E27FC236}">
                <a16:creationId xmlns:a16="http://schemas.microsoft.com/office/drawing/2014/main" id="{33E4BBB6-ACD1-711B-9128-DFF8AB07B562}"/>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645182" y="4512086"/>
            <a:ext cx="775229" cy="775229"/>
          </a:xfrm>
          <a:prstGeom prst="rect">
            <a:avLst/>
          </a:prstGeom>
        </p:spPr>
      </p:pic>
      <p:pic>
        <p:nvPicPr>
          <p:cNvPr id="19" name="Graphic 18">
            <a:extLst>
              <a:ext uri="{FF2B5EF4-FFF2-40B4-BE49-F238E27FC236}">
                <a16:creationId xmlns:a16="http://schemas.microsoft.com/office/drawing/2014/main" id="{C4944BBE-91DE-5366-7413-99236CFDBEB5}"/>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563610" y="4371754"/>
            <a:ext cx="807561" cy="807561"/>
          </a:xfrm>
          <a:prstGeom prst="rect">
            <a:avLst/>
          </a:prstGeom>
        </p:spPr>
      </p:pic>
    </p:spTree>
    <p:extLst>
      <p:ext uri="{BB962C8B-B14F-4D97-AF65-F5344CB8AC3E}">
        <p14:creationId xmlns:p14="http://schemas.microsoft.com/office/powerpoint/2010/main" val="1072761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609820-60C0-B143-8171-E0470EAE3786}"/>
              </a:ext>
            </a:extLst>
          </p:cNvPr>
          <p:cNvSpPr>
            <a:spLocks noGrp="1"/>
          </p:cNvSpPr>
          <p:nvPr>
            <p:ph type="title"/>
          </p:nvPr>
        </p:nvSpPr>
        <p:spPr>
          <a:xfrm>
            <a:off x="185041" y="203842"/>
            <a:ext cx="11613669" cy="833536"/>
          </a:xfrm>
          <a:prstGeom prst="roundRect">
            <a:avLst/>
          </a:prstGeom>
          <a:ln w="28575">
            <a:solidFill>
              <a:srgbClr val="0067A5"/>
            </a:solidFill>
          </a:ln>
        </p:spPr>
        <p:txBody>
          <a:bodyPr/>
          <a:lstStyle/>
          <a:p>
            <a:r>
              <a:rPr lang="en-US" b="1" dirty="0">
                <a:solidFill>
                  <a:schemeClr val="tx1"/>
                </a:solidFill>
              </a:rPr>
              <a:t>NHS Greater Manchester Key Demographics </a:t>
            </a:r>
          </a:p>
        </p:txBody>
      </p:sp>
      <p:pic>
        <p:nvPicPr>
          <p:cNvPr id="26" name="Graphic 25">
            <a:extLst>
              <a:ext uri="{FF2B5EF4-FFF2-40B4-BE49-F238E27FC236}">
                <a16:creationId xmlns:a16="http://schemas.microsoft.com/office/drawing/2014/main" id="{622F7CCE-27C3-0D80-ACF8-B3A6A050F31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3447" y="1216757"/>
            <a:ext cx="761938" cy="761938"/>
          </a:xfrm>
          <a:prstGeom prst="rect">
            <a:avLst/>
          </a:prstGeom>
        </p:spPr>
      </p:pic>
      <p:sp>
        <p:nvSpPr>
          <p:cNvPr id="22" name="Rectangle: Rounded Corners 21">
            <a:extLst>
              <a:ext uri="{FF2B5EF4-FFF2-40B4-BE49-F238E27FC236}">
                <a16:creationId xmlns:a16="http://schemas.microsoft.com/office/drawing/2014/main" id="{928F87E2-7F26-261F-07C7-11458413A702}"/>
              </a:ext>
            </a:extLst>
          </p:cNvPr>
          <p:cNvSpPr/>
          <p:nvPr/>
        </p:nvSpPr>
        <p:spPr>
          <a:xfrm>
            <a:off x="1297261" y="1315222"/>
            <a:ext cx="3766083" cy="475709"/>
          </a:xfrm>
          <a:prstGeom prst="roundRect">
            <a:avLst/>
          </a:prstGeom>
          <a:ln w="19050">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kumimoji="0" lang="en-GB" sz="1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662,942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Children aged 0-17 in Greater Manchester </a:t>
            </a:r>
            <a:endParaRPr lang="en-GB" sz="1200" dirty="0">
              <a:solidFill>
                <a:schemeClr val="tx1"/>
              </a:solidFill>
              <a:latin typeface="Arial" panose="020B0604020202020204" pitchFamily="34" charset="0"/>
              <a:cs typeface="Arial" panose="020B0604020202020204" pitchFamily="34" charset="0"/>
            </a:endParaRPr>
          </a:p>
        </p:txBody>
      </p:sp>
      <p:pic>
        <p:nvPicPr>
          <p:cNvPr id="25" name="Graphic 24">
            <a:extLst>
              <a:ext uri="{FF2B5EF4-FFF2-40B4-BE49-F238E27FC236}">
                <a16:creationId xmlns:a16="http://schemas.microsoft.com/office/drawing/2014/main" id="{A42F6B18-13DD-C76E-600F-7229B5E80E0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0231" y="1925281"/>
            <a:ext cx="642909" cy="642909"/>
          </a:xfrm>
          <a:prstGeom prst="rect">
            <a:avLst/>
          </a:prstGeom>
        </p:spPr>
      </p:pic>
      <p:sp>
        <p:nvSpPr>
          <p:cNvPr id="21" name="Rectangle: Rounded Corners 20">
            <a:extLst>
              <a:ext uri="{FF2B5EF4-FFF2-40B4-BE49-F238E27FC236}">
                <a16:creationId xmlns:a16="http://schemas.microsoft.com/office/drawing/2014/main" id="{BC1A39D5-F724-5D98-1F08-E6309F391CE5}"/>
              </a:ext>
            </a:extLst>
          </p:cNvPr>
          <p:cNvSpPr/>
          <p:nvPr/>
        </p:nvSpPr>
        <p:spPr>
          <a:xfrm>
            <a:off x="1297262" y="2019714"/>
            <a:ext cx="3766082" cy="486686"/>
          </a:xfrm>
          <a:prstGeom prst="roundRect">
            <a:avLst/>
          </a:prstGeom>
          <a:ln w="19050">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rgbClr val="000000"/>
                </a:solidFill>
                <a:effectLst/>
                <a:latin typeface="Arial" panose="020B0604020202020204" pitchFamily="34" charset="0"/>
                <a:cs typeface="Arial" panose="020B0604020202020204" pitchFamily="34" charset="0"/>
              </a:rPr>
              <a:t>1,787,407</a:t>
            </a:r>
            <a:r>
              <a:rPr lang="en-GB" sz="1200" b="1" dirty="0">
                <a:latin typeface="Arial" panose="020B0604020202020204" pitchFamily="34" charset="0"/>
                <a:cs typeface="Arial" panose="020B0604020202020204" pitchFamily="34" charset="0"/>
              </a:rPr>
              <a:t> </a:t>
            </a:r>
            <a:endParaRPr lang="en-US" sz="1200" b="1"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a:cs typeface="Arial"/>
              </a:rPr>
              <a:t>Number of Adults (18- 65) in Greater Manchester</a:t>
            </a:r>
            <a:endParaRPr lang="en-GB" sz="1200" dirty="0">
              <a:solidFill>
                <a:srgbClr val="FF0000"/>
              </a:solidFill>
              <a:latin typeface="Arial"/>
              <a:cs typeface="Arial"/>
            </a:endParaRPr>
          </a:p>
        </p:txBody>
      </p:sp>
      <p:pic>
        <p:nvPicPr>
          <p:cNvPr id="24" name="Picture 23">
            <a:hlinkClick r:id="rId6" tgtFrame="&quot;_blank&quot;"/>
            <a:extLst>
              <a:ext uri="{FF2B5EF4-FFF2-40B4-BE49-F238E27FC236}">
                <a16:creationId xmlns:a16="http://schemas.microsoft.com/office/drawing/2014/main" id="{EE365E61-710C-0C85-48C5-D910DFA9701B}"/>
              </a:ext>
              <a:ext uri="{C183D7F6-B498-43B3-948B-1728B52AA6E4}">
                <adec:decorative xmlns:adec="http://schemas.microsoft.com/office/drawing/2017/decorative" val="1"/>
              </a:ext>
            </a:extLst>
          </p:cNvPr>
          <p:cNvPicPr/>
          <p:nvPr/>
        </p:nvPicPr>
        <p:blipFill>
          <a:blip r:embed="rId7">
            <a:duotone>
              <a:schemeClr val="accent6">
                <a:shade val="45000"/>
                <a:satMod val="135000"/>
              </a:schemeClr>
              <a:prstClr val="white"/>
            </a:duotone>
            <a:extLst>
              <a:ext uri="{BEBA8EAE-BF5A-486C-A8C5-ECC9F3942E4B}">
                <a14:imgProps xmlns:a14="http://schemas.microsoft.com/office/drawing/2010/main">
                  <a14:imgLayer r:embed="rId8">
                    <a14:imgEffect>
                      <a14:backgroundRemoval t="2222" b="98667" l="9778" r="89778">
                        <a14:foregroundMark x1="36000" y1="4000" x2="36000" y2="4000"/>
                        <a14:foregroundMark x1="75556" y1="93778" x2="75556" y2="93778"/>
                        <a14:foregroundMark x1="60000" y1="97333" x2="60000" y2="97333"/>
                        <a14:foregroundMark x1="63556" y1="99111" x2="63556" y2="99111"/>
                        <a14:foregroundMark x1="32444" y1="2222" x2="32444" y2="2222"/>
                      </a14:backgroundRemoval>
                    </a14:imgEffect>
                  </a14:imgLayer>
                </a14:imgProps>
              </a:ext>
              <a:ext uri="{28A0092B-C50C-407E-A947-70E740481C1C}">
                <a14:useLocalDpi xmlns:a14="http://schemas.microsoft.com/office/drawing/2010/main" val="0"/>
              </a:ext>
            </a:extLst>
          </a:blip>
          <a:srcRect/>
          <a:stretch>
            <a:fillRect/>
          </a:stretch>
        </p:blipFill>
        <p:spPr bwMode="auto">
          <a:xfrm rot="21434970">
            <a:off x="397815" y="2680962"/>
            <a:ext cx="884492" cy="644474"/>
          </a:xfrm>
          <a:prstGeom prst="rect">
            <a:avLst/>
          </a:prstGeom>
          <a:noFill/>
          <a:ln>
            <a:noFill/>
          </a:ln>
        </p:spPr>
      </p:pic>
      <p:sp>
        <p:nvSpPr>
          <p:cNvPr id="15" name="Rectangle: Rounded Corners 14">
            <a:extLst>
              <a:ext uri="{FF2B5EF4-FFF2-40B4-BE49-F238E27FC236}">
                <a16:creationId xmlns:a16="http://schemas.microsoft.com/office/drawing/2014/main" id="{6EDEF837-CAB2-6137-1939-776F5679E678}"/>
              </a:ext>
            </a:extLst>
          </p:cNvPr>
          <p:cNvSpPr/>
          <p:nvPr/>
        </p:nvSpPr>
        <p:spPr>
          <a:xfrm>
            <a:off x="1297262" y="2785649"/>
            <a:ext cx="3766082" cy="511073"/>
          </a:xfrm>
          <a:prstGeom prst="roundRect">
            <a:avLst/>
          </a:prstGeom>
          <a:ln w="19050">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b="1" i="0" u="none" strike="noStrike" dirty="0">
                <a:solidFill>
                  <a:srgbClr val="000000"/>
                </a:solidFill>
                <a:effectLst/>
                <a:latin typeface="Arial" panose="020B0604020202020204" pitchFamily="34" charset="0"/>
              </a:rPr>
              <a:t>461,395</a:t>
            </a:r>
            <a:r>
              <a:rPr lang="en-GB" sz="1200" b="1" dirty="0"/>
              <a:t> </a:t>
            </a:r>
            <a:endParaRPr lang="en-US" sz="1200" b="1" dirty="0">
              <a:solidFill>
                <a:schemeClr val="tx1"/>
              </a:solidFill>
              <a:latin typeface="Arial"/>
              <a:cs typeface="Arial"/>
            </a:endParaRPr>
          </a:p>
          <a:p>
            <a:pPr algn="ctr"/>
            <a:r>
              <a:rPr lang="en-US" sz="1200" dirty="0">
                <a:solidFill>
                  <a:schemeClr val="tx1"/>
                </a:solidFill>
                <a:latin typeface="Arial"/>
                <a:cs typeface="Arial"/>
              </a:rPr>
              <a:t>Number of Adults (65 plus ) in Greater Manchester</a:t>
            </a:r>
            <a:endParaRPr lang="en-GB" sz="1200" dirty="0">
              <a:solidFill>
                <a:srgbClr val="FF0000"/>
              </a:solidFill>
              <a:latin typeface="Arial"/>
              <a:cs typeface="Arial"/>
            </a:endParaRPr>
          </a:p>
        </p:txBody>
      </p:sp>
      <p:sp>
        <p:nvSpPr>
          <p:cNvPr id="11" name="Rectangle 10">
            <a:extLst>
              <a:ext uri="{FF2B5EF4-FFF2-40B4-BE49-F238E27FC236}">
                <a16:creationId xmlns:a16="http://schemas.microsoft.com/office/drawing/2014/main" id="{DA74843F-CF02-24F5-70DA-368D469BC53E}"/>
              </a:ext>
              <a:ext uri="{C183D7F6-B498-43B3-948B-1728B52AA6E4}">
                <adec:decorative xmlns:adec="http://schemas.microsoft.com/office/drawing/2017/decorative" val="1"/>
              </a:ext>
            </a:extLst>
          </p:cNvPr>
          <p:cNvSpPr/>
          <p:nvPr/>
        </p:nvSpPr>
        <p:spPr>
          <a:xfrm>
            <a:off x="577617" y="3564336"/>
            <a:ext cx="545523" cy="452824"/>
          </a:xfrm>
          <a:prstGeom prst="rect">
            <a:avLst/>
          </a:prstGeom>
          <a:blipFill>
            <a:blip r:embed="rId9">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dirty="0"/>
          </a:p>
        </p:txBody>
      </p:sp>
      <p:sp>
        <p:nvSpPr>
          <p:cNvPr id="16" name="Rectangle: Rounded Corners 15">
            <a:extLst>
              <a:ext uri="{FF2B5EF4-FFF2-40B4-BE49-F238E27FC236}">
                <a16:creationId xmlns:a16="http://schemas.microsoft.com/office/drawing/2014/main" id="{BCAF7E77-2EA6-0380-C90E-A67FF482DC5E}"/>
              </a:ext>
            </a:extLst>
          </p:cNvPr>
          <p:cNvSpPr/>
          <p:nvPr/>
        </p:nvSpPr>
        <p:spPr>
          <a:xfrm>
            <a:off x="1297263" y="3509455"/>
            <a:ext cx="3766081" cy="521367"/>
          </a:xfrm>
          <a:prstGeom prst="roundRect">
            <a:avLst/>
          </a:prstGeom>
          <a:ln w="19050">
            <a:noFill/>
          </a:ln>
        </p:spPr>
        <p:style>
          <a:lnRef idx="2">
            <a:schemeClr val="accent1"/>
          </a:lnRef>
          <a:fillRef idx="1">
            <a:schemeClr val="lt1"/>
          </a:fillRef>
          <a:effectRef idx="0">
            <a:schemeClr val="accent1"/>
          </a:effectRef>
          <a:fontRef idx="minor">
            <a:schemeClr val="dk1"/>
          </a:fontRef>
        </p:style>
        <p:txBody>
          <a:bodyPr rtlCol="0" anchor="ctr"/>
          <a:lstStyle/>
          <a:p>
            <a:pPr lvl="0">
              <a:buClrTx/>
              <a:buSzTx/>
              <a:buFontTx/>
              <a:buNone/>
            </a:pPr>
            <a:r>
              <a:rPr lang="en-GB" sz="1200" dirty="0">
                <a:solidFill>
                  <a:schemeClr val="tx1"/>
                </a:solidFill>
                <a:latin typeface="Arial" panose="020B0604020202020204" pitchFamily="34" charset="0"/>
                <a:cs typeface="Arial" panose="020B0604020202020204" pitchFamily="34" charset="0"/>
              </a:rPr>
              <a:t>10 local Authorities and 1 police force GMP</a:t>
            </a:r>
            <a:endParaRPr lang="en-GB" sz="1200" dirty="0"/>
          </a:p>
        </p:txBody>
      </p:sp>
      <p:sp>
        <p:nvSpPr>
          <p:cNvPr id="18" name="Rectangle 17">
            <a:extLst>
              <a:ext uri="{FF2B5EF4-FFF2-40B4-BE49-F238E27FC236}">
                <a16:creationId xmlns:a16="http://schemas.microsoft.com/office/drawing/2014/main" id="{15AEC464-FB1C-502D-F551-AB740A49FD16}"/>
              </a:ext>
              <a:ext uri="{C183D7F6-B498-43B3-948B-1728B52AA6E4}">
                <adec:decorative xmlns:adec="http://schemas.microsoft.com/office/drawing/2017/decorative" val="1"/>
              </a:ext>
            </a:extLst>
          </p:cNvPr>
          <p:cNvSpPr/>
          <p:nvPr/>
        </p:nvSpPr>
        <p:spPr>
          <a:xfrm>
            <a:off x="495830" y="4243555"/>
            <a:ext cx="659399" cy="584088"/>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dirty="0"/>
          </a:p>
        </p:txBody>
      </p:sp>
      <p:sp>
        <p:nvSpPr>
          <p:cNvPr id="13" name="Rectangle: Rounded Corners 12">
            <a:extLst>
              <a:ext uri="{FF2B5EF4-FFF2-40B4-BE49-F238E27FC236}">
                <a16:creationId xmlns:a16="http://schemas.microsoft.com/office/drawing/2014/main" id="{1DCF7ED2-5797-5F99-C5D7-1891FBDD31E9}"/>
              </a:ext>
            </a:extLst>
          </p:cNvPr>
          <p:cNvSpPr/>
          <p:nvPr/>
        </p:nvSpPr>
        <p:spPr>
          <a:xfrm>
            <a:off x="1288893" y="4243555"/>
            <a:ext cx="3766081" cy="584088"/>
          </a:xfrm>
          <a:prstGeom prst="roundRect">
            <a:avLst/>
          </a:prstGeom>
          <a:ln w="19050">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19</a:t>
            </a:r>
          </a:p>
          <a:p>
            <a:pPr algn="ctr"/>
            <a:r>
              <a:rPr lang="en-GB" sz="1200" dirty="0">
                <a:solidFill>
                  <a:schemeClr val="tx1"/>
                </a:solidFill>
                <a:latin typeface="Arial" panose="020B0604020202020204" pitchFamily="34" charset="0"/>
                <a:cs typeface="Arial" panose="020B0604020202020204" pitchFamily="34" charset="0"/>
              </a:rPr>
              <a:t>GM Safeguarding Children Partnerships &amp; Safeguarding Adult Boards  (Manchester is joint)  </a:t>
            </a:r>
          </a:p>
        </p:txBody>
      </p:sp>
      <p:pic>
        <p:nvPicPr>
          <p:cNvPr id="9" name="Picture 6">
            <a:extLst>
              <a:ext uri="{FF2B5EF4-FFF2-40B4-BE49-F238E27FC236}">
                <a16:creationId xmlns:a16="http://schemas.microsoft.com/office/drawing/2014/main" id="{3E2CF83C-DD19-FCF3-BB31-8BFF60AA3791}"/>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5830" y="5054038"/>
            <a:ext cx="677173" cy="48668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Rounded Corners 16">
            <a:extLst>
              <a:ext uri="{FF2B5EF4-FFF2-40B4-BE49-F238E27FC236}">
                <a16:creationId xmlns:a16="http://schemas.microsoft.com/office/drawing/2014/main" id="{479F9ACD-75B1-5F69-4C76-89F0554F8C10}"/>
              </a:ext>
            </a:extLst>
          </p:cNvPr>
          <p:cNvSpPr/>
          <p:nvPr/>
        </p:nvSpPr>
        <p:spPr>
          <a:xfrm>
            <a:off x="1297261" y="5040376"/>
            <a:ext cx="3757713" cy="521368"/>
          </a:xfrm>
          <a:prstGeom prst="roundRect">
            <a:avLst/>
          </a:prstGeom>
          <a:ln w="19050">
            <a:no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US" sz="1200" b="1" dirty="0">
                <a:solidFill>
                  <a:schemeClr val="tx1"/>
                </a:solidFill>
                <a:latin typeface="Arial" panose="020B0604020202020204" pitchFamily="34" charset="0"/>
                <a:cs typeface="Arial" panose="020B0604020202020204" pitchFamily="34" charset="0"/>
              </a:rPr>
              <a:t>10</a:t>
            </a:r>
            <a:r>
              <a:rPr lang="en-US" sz="1200" dirty="0">
                <a:solidFill>
                  <a:schemeClr val="tx1"/>
                </a:solidFill>
                <a:latin typeface="Arial" panose="020B0604020202020204" pitchFamily="34" charset="0"/>
                <a:cs typeface="Arial" panose="020B0604020202020204" pitchFamily="34" charset="0"/>
              </a:rPr>
              <a:t> </a:t>
            </a:r>
          </a:p>
          <a:p>
            <a:pPr lvl="0" algn="ctr"/>
            <a:r>
              <a:rPr lang="en-US" sz="1200" dirty="0">
                <a:solidFill>
                  <a:schemeClr val="tx1"/>
                </a:solidFill>
                <a:latin typeface="Arial" panose="020B0604020202020204" pitchFamily="34" charset="0"/>
                <a:cs typeface="Arial" panose="020B0604020202020204" pitchFamily="34" charset="0"/>
              </a:rPr>
              <a:t>GM Community Safety Partnerships </a:t>
            </a:r>
            <a:endParaRPr lang="en-GB" sz="1200" dirty="0"/>
          </a:p>
        </p:txBody>
      </p:sp>
      <p:pic>
        <p:nvPicPr>
          <p:cNvPr id="5" name="Graphic 4">
            <a:extLst>
              <a:ext uri="{FF2B5EF4-FFF2-40B4-BE49-F238E27FC236}">
                <a16:creationId xmlns:a16="http://schemas.microsoft.com/office/drawing/2014/main" id="{96B25CEA-EB98-6E42-1025-4DC6D31B2B9E}"/>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11791" y="5593540"/>
            <a:ext cx="677174" cy="677174"/>
          </a:xfrm>
          <a:prstGeom prst="rect">
            <a:avLst/>
          </a:prstGeom>
        </p:spPr>
      </p:pic>
      <p:sp>
        <p:nvSpPr>
          <p:cNvPr id="12" name="Rectangle: Rounded Corners 11">
            <a:extLst>
              <a:ext uri="{FF2B5EF4-FFF2-40B4-BE49-F238E27FC236}">
                <a16:creationId xmlns:a16="http://schemas.microsoft.com/office/drawing/2014/main" id="{EFA49C13-29CE-770C-7D92-CB84F296CE8C}"/>
              </a:ext>
            </a:extLst>
          </p:cNvPr>
          <p:cNvSpPr/>
          <p:nvPr/>
        </p:nvSpPr>
        <p:spPr>
          <a:xfrm>
            <a:off x="1288893" y="5749346"/>
            <a:ext cx="3774451" cy="521368"/>
          </a:xfrm>
          <a:prstGeom prst="roundRect">
            <a:avLst/>
          </a:prstGeom>
          <a:ln w="19050">
            <a:no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GB" sz="1200" b="1" dirty="0">
                <a:solidFill>
                  <a:schemeClr val="tx1"/>
                </a:solidFill>
                <a:latin typeface="Arial"/>
                <a:cs typeface="Arial"/>
              </a:rPr>
              <a:t>10</a:t>
            </a:r>
            <a:r>
              <a:rPr lang="en-GB" sz="1200" dirty="0">
                <a:solidFill>
                  <a:schemeClr val="tx1"/>
                </a:solidFill>
                <a:latin typeface="Arial"/>
                <a:cs typeface="Arial"/>
              </a:rPr>
              <a:t> </a:t>
            </a:r>
          </a:p>
          <a:p>
            <a:pPr lvl="0" algn="ctr"/>
            <a:r>
              <a:rPr lang="en-GB" sz="1200" dirty="0">
                <a:solidFill>
                  <a:schemeClr val="tx1"/>
                </a:solidFill>
                <a:latin typeface="Arial"/>
                <a:cs typeface="Arial"/>
              </a:rPr>
              <a:t>GM Corporate Parenting Boards</a:t>
            </a:r>
          </a:p>
        </p:txBody>
      </p:sp>
      <p:pic>
        <p:nvPicPr>
          <p:cNvPr id="4" name="Content Placeholder 3" descr="A map showing the 10 Greater Manchester Localities">
            <a:extLst>
              <a:ext uri="{FF2B5EF4-FFF2-40B4-BE49-F238E27FC236}">
                <a16:creationId xmlns:a16="http://schemas.microsoft.com/office/drawing/2014/main" id="{52A1656D-EA54-044E-F6DF-95F8531AAC06}"/>
              </a:ext>
            </a:extLst>
          </p:cNvPr>
          <p:cNvPicPr>
            <a:picLocks noGrp="1" noChangeAspect="1"/>
          </p:cNvPicPr>
          <p:nvPr>
            <p:ph idx="1"/>
          </p:nvPr>
        </p:nvPicPr>
        <p:blipFill>
          <a:blip r:embed="rId15">
            <a:extLst>
              <a:ext uri="{28A0092B-C50C-407E-A947-70E740481C1C}">
                <a14:useLocalDpi xmlns:a14="http://schemas.microsoft.com/office/drawing/2010/main" val="0"/>
              </a:ext>
            </a:extLst>
          </a:blip>
          <a:srcRect l="5398" t="15032" r="3846" b="1215"/>
          <a:stretch>
            <a:fillRect/>
          </a:stretch>
        </p:blipFill>
        <p:spPr bwMode="auto">
          <a:xfrm>
            <a:off x="5501666" y="1452048"/>
            <a:ext cx="6307473" cy="4385788"/>
          </a:xfrm>
          <a:prstGeom prst="rect">
            <a:avLst/>
          </a:prstGeom>
          <a:noFill/>
          <a:ln>
            <a:noFill/>
          </a:ln>
        </p:spPr>
      </p:pic>
    </p:spTree>
    <p:extLst>
      <p:ext uri="{BB962C8B-B14F-4D97-AF65-F5344CB8AC3E}">
        <p14:creationId xmlns:p14="http://schemas.microsoft.com/office/powerpoint/2010/main" val="2866542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851100-5685-B559-6BCC-4771842230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49475" y="391224"/>
            <a:ext cx="1881491" cy="880538"/>
          </a:xfrm>
          <a:prstGeom prst="rect">
            <a:avLst/>
          </a:prstGeom>
        </p:spPr>
      </p:pic>
      <p:sp>
        <p:nvSpPr>
          <p:cNvPr id="6" name="Title 2">
            <a:extLst>
              <a:ext uri="{FF2B5EF4-FFF2-40B4-BE49-F238E27FC236}">
                <a16:creationId xmlns:a16="http://schemas.microsoft.com/office/drawing/2014/main" id="{6EEDF325-DF1E-8712-35DA-1677DBDD38CA}"/>
              </a:ext>
            </a:extLst>
          </p:cNvPr>
          <p:cNvSpPr txBox="1">
            <a:spLocks noGrp="1"/>
          </p:cNvSpPr>
          <p:nvPr>
            <p:ph type="title" idx="4294967295"/>
          </p:nvPr>
        </p:nvSpPr>
        <p:spPr>
          <a:xfrm>
            <a:off x="556152" y="311948"/>
            <a:ext cx="10967254" cy="959814"/>
          </a:xfrm>
          <a:prstGeom prst="roundRect">
            <a:avLst/>
          </a:prstGeom>
          <a:noFill/>
          <a:ln w="28575">
            <a:solidFill>
              <a:srgbClr val="0067A5"/>
            </a:solid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chemeClr val="tx1"/>
                </a:solidFill>
                <a:effectLst/>
                <a:uLnTx/>
                <a:uFillTx/>
                <a:latin typeface="Arial"/>
                <a:ea typeface="+mj-ea"/>
                <a:cs typeface="Arial"/>
              </a:rPr>
              <a:t>NHS GM Safeguarding Priorities 2025-26 </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5" name="Diagram 4" descr="A list of seven safeguarding priorities for NHS Greater Manchester, each displayed inside a blue arrow pointing to the right. The priorities include: delivering statutory safeguarding responsibilities; providing strategic influence to improve safeguarding quality; supporting implementation of priorities from the NHS GM Integrated Care Strategy; responding to legislative changes; engaging with emerging safeguarding risks; ensuring the voices of children, young people, adults, and equality and diversity are central; and implementing system learning from reviews and inspections to improve outcomes.">
            <a:extLst>
              <a:ext uri="{FF2B5EF4-FFF2-40B4-BE49-F238E27FC236}">
                <a16:creationId xmlns:a16="http://schemas.microsoft.com/office/drawing/2014/main" id="{167B7888-5469-7CA3-387C-EAACF24AC8F0}"/>
              </a:ext>
            </a:extLst>
          </p:cNvPr>
          <p:cNvGraphicFramePr/>
          <p:nvPr>
            <p:extLst>
              <p:ext uri="{D42A27DB-BD31-4B8C-83A1-F6EECF244321}">
                <p14:modId xmlns:p14="http://schemas.microsoft.com/office/powerpoint/2010/main" val="841005109"/>
              </p:ext>
            </p:extLst>
          </p:nvPr>
        </p:nvGraphicFramePr>
        <p:xfrm>
          <a:off x="556153" y="1494504"/>
          <a:ext cx="10967253" cy="51473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B5460595-0DC9-4D1B-9020-82F9B6BE8B83}"/>
              </a:ext>
            </a:extLst>
          </p:cNvPr>
          <p:cNvSpPr>
            <a:spLocks noGrp="1"/>
          </p:cNvSpPr>
          <p:nvPr>
            <p:ph type="sldNum" sz="quarter" idx="12"/>
          </p:nvPr>
        </p:nvSpPr>
        <p:spPr>
          <a:xfrm>
            <a:off x="8610600" y="6356350"/>
            <a:ext cx="2743200" cy="365125"/>
          </a:xfrm>
        </p:spPr>
        <p:txBody>
          <a:bodyPr>
            <a:normAutofit/>
          </a:bodyPr>
          <a:lstStyle/>
          <a:p>
            <a:pPr>
              <a:spcAft>
                <a:spcPts val="600"/>
              </a:spcAft>
            </a:pPr>
            <a:fld id="{8597416D-07E5-4E92-9A41-76A4B137AA8F}" type="slidenum">
              <a:rPr lang="en-GB" smtClean="0"/>
              <a:pPr>
                <a:spcAft>
                  <a:spcPts val="600"/>
                </a:spcAft>
              </a:pPr>
              <a:t>20</a:t>
            </a:fld>
            <a:endParaRPr lang="en-GB" dirty="0"/>
          </a:p>
        </p:txBody>
      </p:sp>
    </p:spTree>
    <p:extLst>
      <p:ext uri="{BB962C8B-B14F-4D97-AF65-F5344CB8AC3E}">
        <p14:creationId xmlns:p14="http://schemas.microsoft.com/office/powerpoint/2010/main" val="2880394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609820-60C0-B143-8171-E0470EAE3786}"/>
              </a:ext>
            </a:extLst>
          </p:cNvPr>
          <p:cNvSpPr>
            <a:spLocks noGrp="1"/>
          </p:cNvSpPr>
          <p:nvPr>
            <p:ph type="title"/>
          </p:nvPr>
        </p:nvSpPr>
        <p:spPr>
          <a:xfrm>
            <a:off x="563671" y="245806"/>
            <a:ext cx="11264535" cy="855407"/>
          </a:xfrm>
          <a:prstGeom prst="roundRect">
            <a:avLst/>
          </a:prstGeom>
          <a:ln w="28575">
            <a:solidFill>
              <a:srgbClr val="0067A5"/>
            </a:solidFill>
          </a:ln>
        </p:spPr>
        <p:txBody>
          <a:bodyPr>
            <a:normAutofit/>
          </a:bodyPr>
          <a:lstStyle/>
          <a:p>
            <a:r>
              <a:rPr lang="en-US" sz="2800" b="1" dirty="0">
                <a:solidFill>
                  <a:schemeClr val="tx1"/>
                </a:solidFill>
              </a:rPr>
              <a:t>Glossary</a:t>
            </a:r>
            <a:endParaRPr lang="en-US" dirty="0">
              <a:solidFill>
                <a:schemeClr val="tx1"/>
              </a:solidFill>
            </a:endParaRPr>
          </a:p>
        </p:txBody>
      </p:sp>
      <p:graphicFrame>
        <p:nvGraphicFramePr>
          <p:cNvPr id="5" name="Content Placeholder 4" descr="A glossary-style list of safeguarding and health-related acronyms and their definitions. Examples include: CDOP (Child Death Overview Panel), CSPR (Child Safeguarding Practice Review), DHR (Domestic Homicide Review), DoLS (Deprivation of Liberty Safeguards), DVA (Domestic Violence &amp; Abuse), EPR (Electronic Patient Records), GM (Greater Manchester), IDVA (Independent Domestic Violence Advocate), ICP (Integrated Care Partnership), IRIS (Identification and Referral to Improve Safety), LD (Learning Disability), LeDeR (Learning Disability Death Reviews), Looked After Children, LPS (Liberty Protection Safeguards), MARAC (Multi-Agency Risk Assessment Conference), MCA (Mental Capacity Act), NHS GM ICB (NHS Greater Manchester Integrated Care Board), NHSE (NHS England), RR (Rapid Review), SAB (Safeguarding Adult Board), SAR (Safeguarding Adult Review), SCP (Safeguarding Children's Partnership), and Trauma Informed Care/Practice.">
            <a:extLst>
              <a:ext uri="{FF2B5EF4-FFF2-40B4-BE49-F238E27FC236}">
                <a16:creationId xmlns:a16="http://schemas.microsoft.com/office/drawing/2014/main" id="{3A9625BA-85BA-6F88-687A-B5B3BE1550AC}"/>
              </a:ext>
            </a:extLst>
          </p:cNvPr>
          <p:cNvGraphicFramePr>
            <a:graphicFrameLocks noGrp="1"/>
          </p:cNvGraphicFramePr>
          <p:nvPr>
            <p:ph idx="1"/>
            <p:extLst>
              <p:ext uri="{D42A27DB-BD31-4B8C-83A1-F6EECF244321}">
                <p14:modId xmlns:p14="http://schemas.microsoft.com/office/powerpoint/2010/main" val="640978110"/>
              </p:ext>
            </p:extLst>
          </p:nvPr>
        </p:nvGraphicFramePr>
        <p:xfrm>
          <a:off x="563671" y="1101211"/>
          <a:ext cx="5227530" cy="5368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4" descr="A glossary-style list of safeguarding and health-related acronyms and their definitions. Examples include: CDOP (Child Death Overview Panel), CSPR (Child Safeguarding Practice Review), DHR (Domestic Homicide Review), DoLS (Deprivation of Liberty Safeguards), DVA (Domestic Violence &amp; Abuse), EPR (Electronic Patient Records), GM (Greater Manchester), IDVA (Independent Domestic Violence Advocate), ICP (Integrated Care Partnership), IRIS (Identification and Referral to Improve Safety), LD (Learning Disability), LeDeR (Learning Disability Death Reviews), Looked After Children, LPS (Liberty Protection Safeguards), MARAC (Multi-Agency Risk Assessment Conference), MCA (Mental Capacity Act), NHS GM ICB (NHS Greater Manchester Integrated Care Board), NHSE (NHS England), RR (Rapid Review), SAB (Safeguarding Adult Board), SAR (Safeguarding Adult Review), SCP (Safeguarding Children's Partnership), and Trauma Informed Care/Practice.">
            <a:extLst>
              <a:ext uri="{FF2B5EF4-FFF2-40B4-BE49-F238E27FC236}">
                <a16:creationId xmlns:a16="http://schemas.microsoft.com/office/drawing/2014/main" id="{CCC5684D-BE3C-6CA4-C110-7601FECF7502}"/>
              </a:ext>
            </a:extLst>
          </p:cNvPr>
          <p:cNvGraphicFramePr>
            <a:graphicFrameLocks/>
          </p:cNvGraphicFramePr>
          <p:nvPr>
            <p:extLst>
              <p:ext uri="{D42A27DB-BD31-4B8C-83A1-F6EECF244321}">
                <p14:modId xmlns:p14="http://schemas.microsoft.com/office/powerpoint/2010/main" val="4267354500"/>
              </p:ext>
            </p:extLst>
          </p:nvPr>
        </p:nvGraphicFramePr>
        <p:xfrm>
          <a:off x="5888272" y="1039757"/>
          <a:ext cx="5972291" cy="55109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80259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609820-60C0-B143-8171-E0470EAE3786}"/>
              </a:ext>
            </a:extLst>
          </p:cNvPr>
          <p:cNvSpPr>
            <a:spLocks noGrp="1"/>
          </p:cNvSpPr>
          <p:nvPr>
            <p:ph type="title"/>
          </p:nvPr>
        </p:nvSpPr>
        <p:spPr>
          <a:xfrm>
            <a:off x="304161" y="186110"/>
            <a:ext cx="11474883" cy="1023257"/>
          </a:xfrm>
          <a:prstGeom prst="roundRect">
            <a:avLst/>
          </a:prstGeom>
          <a:ln w="28575">
            <a:solidFill>
              <a:srgbClr val="0067A5"/>
            </a:solidFill>
          </a:ln>
        </p:spPr>
        <p:txBody>
          <a:bodyPr>
            <a:normAutofit/>
          </a:bodyPr>
          <a:lstStyle/>
          <a:p>
            <a:r>
              <a:rPr lang="en-GB" sz="2800" b="1" dirty="0"/>
              <a:t>Appendix A – </a:t>
            </a:r>
            <a:br>
              <a:rPr lang="en-GB" sz="2800" b="1" dirty="0"/>
            </a:br>
            <a:r>
              <a:rPr lang="en-GB" sz="1600" b="1" dirty="0"/>
              <a:t>NHS GM Safeguarding Children Partnerships &amp; Adult Boards </a:t>
            </a:r>
            <a:br>
              <a:rPr lang="en-GB" sz="1600" b="1" dirty="0"/>
            </a:br>
            <a:r>
              <a:rPr lang="en-GB" sz="1600" b="1" dirty="0"/>
              <a:t>Annual Reports 2023-24 &amp; Multi-Agency Safeguarding Arrangements 2024</a:t>
            </a:r>
            <a:endParaRPr lang="en-US" sz="1600" dirty="0"/>
          </a:p>
        </p:txBody>
      </p:sp>
      <p:sp>
        <p:nvSpPr>
          <p:cNvPr id="6" name="TextBox 5">
            <a:extLst>
              <a:ext uri="{FF2B5EF4-FFF2-40B4-BE49-F238E27FC236}">
                <a16:creationId xmlns:a16="http://schemas.microsoft.com/office/drawing/2014/main" id="{A38E2097-93EC-F145-C931-05D256E224C1}"/>
              </a:ext>
            </a:extLst>
          </p:cNvPr>
          <p:cNvSpPr txBox="1"/>
          <p:nvPr/>
        </p:nvSpPr>
        <p:spPr>
          <a:xfrm>
            <a:off x="304161" y="1287197"/>
            <a:ext cx="6096000" cy="307777"/>
          </a:xfrm>
          <a:prstGeom prst="rect">
            <a:avLst/>
          </a:prstGeom>
          <a:noFill/>
        </p:spPr>
        <p:txBody>
          <a:bodyPr wrap="square">
            <a:spAutoFit/>
          </a:bodyPr>
          <a:lstStyle/>
          <a:p>
            <a:r>
              <a:rPr lang="en-GB" sz="1400" b="1" i="1" dirty="0"/>
              <a:t>(Annual reports for 2024-25 are currently in progress)</a:t>
            </a:r>
            <a:endParaRPr lang="en-GB" sz="1400" dirty="0"/>
          </a:p>
        </p:txBody>
      </p:sp>
      <p:graphicFrame>
        <p:nvGraphicFramePr>
          <p:cNvPr id="7" name="Table 6">
            <a:extLst>
              <a:ext uri="{FF2B5EF4-FFF2-40B4-BE49-F238E27FC236}">
                <a16:creationId xmlns:a16="http://schemas.microsoft.com/office/drawing/2014/main" id="{1675CEAE-2F71-D2B8-1340-55BB68974AA5}"/>
              </a:ext>
            </a:extLst>
          </p:cNvPr>
          <p:cNvGraphicFramePr>
            <a:graphicFrameLocks noGrp="1"/>
          </p:cNvGraphicFramePr>
          <p:nvPr>
            <p:extLst>
              <p:ext uri="{D42A27DB-BD31-4B8C-83A1-F6EECF244321}">
                <p14:modId xmlns:p14="http://schemas.microsoft.com/office/powerpoint/2010/main" val="1037114386"/>
              </p:ext>
            </p:extLst>
          </p:nvPr>
        </p:nvGraphicFramePr>
        <p:xfrm>
          <a:off x="304161" y="1672804"/>
          <a:ext cx="11474882" cy="4551533"/>
        </p:xfrm>
        <a:graphic>
          <a:graphicData uri="http://schemas.openxmlformats.org/drawingml/2006/table">
            <a:tbl>
              <a:tblPr firstRow="1" firstCol="1" bandRow="1">
                <a:tableStyleId>{F5AB1C69-6EDB-4FF4-983F-18BD219EF322}</a:tableStyleId>
              </a:tblPr>
              <a:tblGrid>
                <a:gridCol w="922098">
                  <a:extLst>
                    <a:ext uri="{9D8B030D-6E8A-4147-A177-3AD203B41FA5}">
                      <a16:colId xmlns:a16="http://schemas.microsoft.com/office/drawing/2014/main" val="3840232816"/>
                    </a:ext>
                  </a:extLst>
                </a:gridCol>
                <a:gridCol w="3933520">
                  <a:extLst>
                    <a:ext uri="{9D8B030D-6E8A-4147-A177-3AD203B41FA5}">
                      <a16:colId xmlns:a16="http://schemas.microsoft.com/office/drawing/2014/main" val="1742734133"/>
                    </a:ext>
                  </a:extLst>
                </a:gridCol>
                <a:gridCol w="3517381">
                  <a:extLst>
                    <a:ext uri="{9D8B030D-6E8A-4147-A177-3AD203B41FA5}">
                      <a16:colId xmlns:a16="http://schemas.microsoft.com/office/drawing/2014/main" val="1182522365"/>
                    </a:ext>
                  </a:extLst>
                </a:gridCol>
                <a:gridCol w="3101883">
                  <a:extLst>
                    <a:ext uri="{9D8B030D-6E8A-4147-A177-3AD203B41FA5}">
                      <a16:colId xmlns:a16="http://schemas.microsoft.com/office/drawing/2014/main" val="2540051334"/>
                    </a:ext>
                  </a:extLst>
                </a:gridCol>
              </a:tblGrid>
              <a:tr h="396324">
                <a:tc>
                  <a:txBody>
                    <a:bodyPr/>
                    <a:lstStyle/>
                    <a:p>
                      <a:pPr>
                        <a:spcBef>
                          <a:spcPts val="600"/>
                        </a:spcBef>
                        <a:spcAft>
                          <a:spcPts val="600"/>
                        </a:spcAft>
                      </a:pPr>
                      <a:r>
                        <a:rPr lang="en-GB" sz="1200" dirty="0">
                          <a:effectLst/>
                        </a:rPr>
                        <a:t>Locality</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spcBef>
                          <a:spcPts val="600"/>
                        </a:spcBef>
                        <a:spcAft>
                          <a:spcPts val="600"/>
                        </a:spcAft>
                      </a:pPr>
                      <a:r>
                        <a:rPr lang="en-GB" sz="1200" dirty="0">
                          <a:effectLst/>
                        </a:rPr>
                        <a:t>Link to Safeguarding Children Partnership Annual Reports, 2023-24</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spcBef>
                          <a:spcPts val="600"/>
                        </a:spcBef>
                        <a:spcAft>
                          <a:spcPts val="600"/>
                        </a:spcAft>
                      </a:pPr>
                      <a:r>
                        <a:rPr lang="en-GB" sz="1200" b="1" dirty="0">
                          <a:effectLst/>
                        </a:rPr>
                        <a:t>Link to Safeguarding Adults Board Annual Reports, 2023-24</a:t>
                      </a:r>
                      <a:endParaRPr lang="en-GB" sz="1200" dirty="0">
                        <a:effectLst/>
                        <a:latin typeface="Arial"/>
                        <a:ea typeface="Arial" panose="020B0604020202020204" pitchFamily="34" charset="0"/>
                        <a:cs typeface="Times New Roman"/>
                      </a:endParaRPr>
                    </a:p>
                  </a:txBody>
                  <a:tcPr marL="68580" marR="68580" marT="0" marB="0"/>
                </a:tc>
                <a:tc>
                  <a:txBody>
                    <a:bodyPr/>
                    <a:lstStyle/>
                    <a:p>
                      <a:pPr>
                        <a:spcBef>
                          <a:spcPts val="600"/>
                        </a:spcBef>
                        <a:spcAft>
                          <a:spcPts val="600"/>
                        </a:spcAft>
                      </a:pPr>
                      <a:r>
                        <a:rPr lang="en-GB" sz="1200" b="1" dirty="0">
                          <a:effectLst/>
                        </a:rPr>
                        <a:t>Links to Multi Agency Safeguarding Arrangements (MASA), 2024</a:t>
                      </a:r>
                      <a:endParaRPr lang="en-GB" sz="1200" dirty="0">
                        <a:effectLst/>
                        <a:latin typeface="Arial"/>
                        <a:ea typeface="Arial" panose="020B0604020202020204" pitchFamily="34" charset="0"/>
                        <a:cs typeface="Times New Roman"/>
                      </a:endParaRPr>
                    </a:p>
                  </a:txBody>
                  <a:tcPr marL="68580" marR="68580" marT="0" marB="0"/>
                </a:tc>
                <a:extLst>
                  <a:ext uri="{0D108BD9-81ED-4DB2-BD59-A6C34878D82A}">
                    <a16:rowId xmlns:a16="http://schemas.microsoft.com/office/drawing/2014/main" val="151954802"/>
                  </a:ext>
                </a:extLst>
              </a:tr>
              <a:tr h="396324">
                <a:tc>
                  <a:txBody>
                    <a:bodyPr/>
                    <a:lstStyle/>
                    <a:p>
                      <a:pPr>
                        <a:spcBef>
                          <a:spcPts val="600"/>
                        </a:spcBef>
                        <a:spcAft>
                          <a:spcPts val="600"/>
                        </a:spcAft>
                      </a:pPr>
                      <a:r>
                        <a:rPr lang="en-GB" sz="1200" dirty="0">
                          <a:effectLst/>
                        </a:rPr>
                        <a:t>Bolton</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spcBef>
                          <a:spcPts val="600"/>
                        </a:spcBef>
                        <a:spcAft>
                          <a:spcPts val="600"/>
                        </a:spcAft>
                      </a:pPr>
                      <a:r>
                        <a:rPr lang="en-GB" sz="1200" u="sng" dirty="0">
                          <a:solidFill>
                            <a:srgbClr val="000000"/>
                          </a:solidFill>
                          <a:effectLst/>
                          <a:hlinkClick r:id="rId2">
                            <a:extLst>
                              <a:ext uri="{A12FA001-AC4F-418D-AE19-62706E023703}">
                                <ahyp:hlinkClr xmlns:ahyp="http://schemas.microsoft.com/office/drawing/2018/hyperlinkcolor" val="tx"/>
                              </a:ext>
                            </a:extLst>
                          </a:hlinkClick>
                        </a:rPr>
                        <a:t>Bolton Safeguarding Children Partnership Annual Report </a:t>
                      </a:r>
                      <a:endPar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spcBef>
                          <a:spcPts val="600"/>
                        </a:spcBef>
                        <a:spcAft>
                          <a:spcPts val="600"/>
                        </a:spcAft>
                      </a:pPr>
                      <a:r>
                        <a:rPr lang="en-GB" sz="1200" u="sng" dirty="0">
                          <a:solidFill>
                            <a:srgbClr val="000000"/>
                          </a:solidFill>
                          <a:effectLst/>
                          <a:hlinkClick r:id="rId3">
                            <a:extLst>
                              <a:ext uri="{A12FA001-AC4F-418D-AE19-62706E023703}">
                                <ahyp:hlinkClr xmlns:ahyp="http://schemas.microsoft.com/office/drawing/2018/hyperlinkcolor" val="tx"/>
                              </a:ext>
                            </a:extLst>
                          </a:hlinkClick>
                        </a:rPr>
                        <a:t>Bolton Safeguarding Adults Board Annual Report</a:t>
                      </a:r>
                      <a:endParaRPr lang="en-GB" sz="1200" dirty="0">
                        <a:solidFill>
                          <a:srgbClr val="000000"/>
                        </a:solidFill>
                        <a:effectLst/>
                        <a:latin typeface="Arial"/>
                        <a:ea typeface="Arial" panose="020B0604020202020204" pitchFamily="34" charset="0"/>
                        <a:cs typeface="Times New Roman"/>
                      </a:endParaRPr>
                    </a:p>
                  </a:txBody>
                  <a:tcPr marL="68580" marR="68580" marT="0" marB="0"/>
                </a:tc>
                <a:tc>
                  <a:txBody>
                    <a:bodyPr/>
                    <a:lstStyle/>
                    <a:p>
                      <a:pPr>
                        <a:spcBef>
                          <a:spcPts val="600"/>
                        </a:spcBef>
                        <a:spcAft>
                          <a:spcPts val="600"/>
                        </a:spcAft>
                      </a:pPr>
                      <a:r>
                        <a:rPr lang="en-GB" sz="1200" u="sng" dirty="0">
                          <a:solidFill>
                            <a:srgbClr val="000000"/>
                          </a:solidFill>
                          <a:effectLst/>
                          <a:hlinkClick r:id="rId4">
                            <a:extLst>
                              <a:ext uri="{A12FA001-AC4F-418D-AE19-62706E023703}">
                                <ahyp:hlinkClr xmlns:ahyp="http://schemas.microsoft.com/office/drawing/2018/hyperlinkcolor" val="tx"/>
                              </a:ext>
                            </a:extLst>
                          </a:hlinkClick>
                        </a:rPr>
                        <a:t>Bolton MASA</a:t>
                      </a:r>
                      <a:endParaRPr lang="en-GB" sz="1200" dirty="0">
                        <a:solidFill>
                          <a:srgbClr val="000000"/>
                        </a:solidFill>
                        <a:effectLst/>
                        <a:latin typeface="Arial"/>
                        <a:ea typeface="Arial" panose="020B0604020202020204" pitchFamily="34" charset="0"/>
                        <a:cs typeface="Times New Roman"/>
                      </a:endParaRPr>
                    </a:p>
                  </a:txBody>
                  <a:tcPr marL="68580" marR="68580" marT="0" marB="0"/>
                </a:tc>
                <a:extLst>
                  <a:ext uri="{0D108BD9-81ED-4DB2-BD59-A6C34878D82A}">
                    <a16:rowId xmlns:a16="http://schemas.microsoft.com/office/drawing/2014/main" val="3459428105"/>
                  </a:ext>
                </a:extLst>
              </a:tr>
              <a:tr h="398388">
                <a:tc>
                  <a:txBody>
                    <a:bodyPr/>
                    <a:lstStyle/>
                    <a:p>
                      <a:pPr>
                        <a:spcBef>
                          <a:spcPts val="600"/>
                        </a:spcBef>
                        <a:spcAft>
                          <a:spcPts val="600"/>
                        </a:spcAft>
                      </a:pPr>
                      <a:r>
                        <a:rPr lang="en-GB" sz="1200" dirty="0">
                          <a:effectLst/>
                        </a:rPr>
                        <a:t>Bury</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spcBef>
                          <a:spcPts val="600"/>
                        </a:spcBef>
                        <a:spcAft>
                          <a:spcPts val="600"/>
                        </a:spcAft>
                      </a:pPr>
                      <a:r>
                        <a:rPr lang="en-GB" sz="1200" u="sng" dirty="0">
                          <a:solidFill>
                            <a:srgbClr val="000000"/>
                          </a:solidFill>
                          <a:effectLst/>
                          <a:hlinkClick r:id="rId5">
                            <a:extLst>
                              <a:ext uri="{A12FA001-AC4F-418D-AE19-62706E023703}">
                                <ahyp:hlinkClr xmlns:ahyp="http://schemas.microsoft.com/office/drawing/2018/hyperlinkcolor" val="tx"/>
                              </a:ext>
                            </a:extLst>
                          </a:hlinkClick>
                        </a:rPr>
                        <a:t>Bury Safeguarding Children Partnership Annual Report</a:t>
                      </a:r>
                      <a:endPar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spcBef>
                          <a:spcPts val="600"/>
                        </a:spcBef>
                        <a:spcAft>
                          <a:spcPts val="600"/>
                        </a:spcAft>
                      </a:pPr>
                      <a:r>
                        <a:rPr lang="en-GB" sz="1200" u="sng" dirty="0">
                          <a:solidFill>
                            <a:srgbClr val="000000"/>
                          </a:solidFill>
                          <a:effectLst/>
                          <a:hlinkClick r:id="rId6">
                            <a:extLst>
                              <a:ext uri="{A12FA001-AC4F-418D-AE19-62706E023703}">
                                <ahyp:hlinkClr xmlns:ahyp="http://schemas.microsoft.com/office/drawing/2018/hyperlinkcolor" val="tx"/>
                              </a:ext>
                            </a:extLst>
                          </a:hlinkClick>
                        </a:rPr>
                        <a:t>Bury Safeguarding Adults Board Annual Report</a:t>
                      </a:r>
                      <a:endParaRPr lang="en-GB" sz="1200" dirty="0">
                        <a:solidFill>
                          <a:srgbClr val="000000"/>
                        </a:solidFill>
                        <a:effectLst/>
                        <a:latin typeface="Arial"/>
                        <a:ea typeface="Arial" panose="020B0604020202020204" pitchFamily="34" charset="0"/>
                        <a:cs typeface="Times New Roman"/>
                      </a:endParaRPr>
                    </a:p>
                  </a:txBody>
                  <a:tcPr marL="68580" marR="68580" marT="0" marB="0"/>
                </a:tc>
                <a:tc>
                  <a:txBody>
                    <a:bodyPr/>
                    <a:lstStyle/>
                    <a:p>
                      <a:pPr>
                        <a:spcBef>
                          <a:spcPts val="600"/>
                        </a:spcBef>
                        <a:spcAft>
                          <a:spcPts val="600"/>
                        </a:spcAft>
                      </a:pPr>
                      <a:r>
                        <a:rPr lang="en-GB" sz="1200" u="sng" dirty="0">
                          <a:solidFill>
                            <a:srgbClr val="000000"/>
                          </a:solidFill>
                          <a:effectLst/>
                          <a:hlinkClick r:id="rId7">
                            <a:extLst>
                              <a:ext uri="{A12FA001-AC4F-418D-AE19-62706E023703}">
                                <ahyp:hlinkClr xmlns:ahyp="http://schemas.microsoft.com/office/drawing/2018/hyperlinkcolor" val="tx"/>
                              </a:ext>
                            </a:extLst>
                          </a:hlinkClick>
                        </a:rPr>
                        <a:t>Bury MASA</a:t>
                      </a:r>
                      <a:endParaRPr lang="en-GB" sz="1200" dirty="0">
                        <a:solidFill>
                          <a:srgbClr val="000000"/>
                        </a:solidFill>
                        <a:effectLst/>
                        <a:latin typeface="Arial"/>
                        <a:ea typeface="Arial" panose="020B0604020202020204" pitchFamily="34" charset="0"/>
                        <a:cs typeface="Times New Roman"/>
                      </a:endParaRPr>
                    </a:p>
                  </a:txBody>
                  <a:tcPr marL="68580" marR="68580" marT="0" marB="0"/>
                </a:tc>
                <a:extLst>
                  <a:ext uri="{0D108BD9-81ED-4DB2-BD59-A6C34878D82A}">
                    <a16:rowId xmlns:a16="http://schemas.microsoft.com/office/drawing/2014/main" val="2403128965"/>
                  </a:ext>
                </a:extLst>
              </a:tr>
              <a:tr h="396324">
                <a:tc>
                  <a:txBody>
                    <a:bodyPr/>
                    <a:lstStyle/>
                    <a:p>
                      <a:pPr>
                        <a:spcBef>
                          <a:spcPts val="600"/>
                        </a:spcBef>
                        <a:spcAft>
                          <a:spcPts val="600"/>
                        </a:spcAft>
                      </a:pPr>
                      <a:r>
                        <a:rPr lang="en-GB" sz="1200" dirty="0">
                          <a:effectLst/>
                        </a:rPr>
                        <a:t>Rochdale</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spcBef>
                          <a:spcPts val="600"/>
                        </a:spcBef>
                        <a:spcAft>
                          <a:spcPts val="600"/>
                        </a:spcAft>
                      </a:pPr>
                      <a:r>
                        <a:rPr lang="en-GB" sz="1200" u="sng" dirty="0">
                          <a:solidFill>
                            <a:srgbClr val="000000"/>
                          </a:solidFill>
                          <a:effectLst/>
                          <a:hlinkClick r:id="rId8">
                            <a:extLst>
                              <a:ext uri="{A12FA001-AC4F-418D-AE19-62706E023703}">
                                <ahyp:hlinkClr xmlns:ahyp="http://schemas.microsoft.com/office/drawing/2018/hyperlinkcolor" val="tx"/>
                              </a:ext>
                            </a:extLst>
                          </a:hlinkClick>
                        </a:rPr>
                        <a:t>Rochdale Safeguarding Children Partnership Annual Report</a:t>
                      </a:r>
                      <a:endPar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spcBef>
                          <a:spcPts val="600"/>
                        </a:spcBef>
                        <a:spcAft>
                          <a:spcPts val="600"/>
                        </a:spcAft>
                      </a:pPr>
                      <a:r>
                        <a:rPr lang="en-GB" sz="1200" u="sng" dirty="0">
                          <a:solidFill>
                            <a:srgbClr val="000000"/>
                          </a:solidFill>
                          <a:effectLst/>
                          <a:hlinkClick r:id="rId9">
                            <a:extLst>
                              <a:ext uri="{A12FA001-AC4F-418D-AE19-62706E023703}">
                                <ahyp:hlinkClr xmlns:ahyp="http://schemas.microsoft.com/office/drawing/2018/hyperlinkcolor" val="tx"/>
                              </a:ext>
                            </a:extLst>
                          </a:hlinkClick>
                        </a:rPr>
                        <a:t>Rochdale Safeguarding Adults Board Annual Report</a:t>
                      </a:r>
                      <a:endParaRPr lang="en-GB" sz="1200" dirty="0">
                        <a:solidFill>
                          <a:srgbClr val="000000"/>
                        </a:solidFill>
                        <a:effectLst/>
                        <a:latin typeface="Arial"/>
                        <a:ea typeface="Arial" panose="020B0604020202020204" pitchFamily="34" charset="0"/>
                        <a:cs typeface="Times New Roman"/>
                      </a:endParaRPr>
                    </a:p>
                  </a:txBody>
                  <a:tcPr marL="68580" marR="68580" marT="0" marB="0"/>
                </a:tc>
                <a:tc>
                  <a:txBody>
                    <a:bodyPr/>
                    <a:lstStyle/>
                    <a:p>
                      <a:pPr>
                        <a:spcBef>
                          <a:spcPts val="600"/>
                        </a:spcBef>
                        <a:spcAft>
                          <a:spcPts val="600"/>
                        </a:spcAft>
                      </a:pPr>
                      <a:r>
                        <a:rPr lang="en-GB" sz="1200" u="sng" dirty="0">
                          <a:solidFill>
                            <a:srgbClr val="000000"/>
                          </a:solidFill>
                          <a:effectLst/>
                          <a:hlinkClick r:id="rId10">
                            <a:extLst>
                              <a:ext uri="{A12FA001-AC4F-418D-AE19-62706E023703}">
                                <ahyp:hlinkClr xmlns:ahyp="http://schemas.microsoft.com/office/drawing/2018/hyperlinkcolor" val="tx"/>
                              </a:ext>
                            </a:extLst>
                          </a:hlinkClick>
                        </a:rPr>
                        <a:t>Rochdale MASA</a:t>
                      </a:r>
                      <a:endParaRPr lang="en-GB" sz="1200" dirty="0">
                        <a:solidFill>
                          <a:srgbClr val="000000"/>
                        </a:solidFill>
                        <a:effectLst/>
                        <a:latin typeface="Arial"/>
                        <a:ea typeface="Arial" panose="020B0604020202020204" pitchFamily="34" charset="0"/>
                        <a:cs typeface="Times New Roman"/>
                      </a:endParaRPr>
                    </a:p>
                  </a:txBody>
                  <a:tcPr marL="68580" marR="68580" marT="0" marB="0"/>
                </a:tc>
                <a:extLst>
                  <a:ext uri="{0D108BD9-81ED-4DB2-BD59-A6C34878D82A}">
                    <a16:rowId xmlns:a16="http://schemas.microsoft.com/office/drawing/2014/main" val="4044932789"/>
                  </a:ext>
                </a:extLst>
              </a:tr>
              <a:tr h="396324">
                <a:tc>
                  <a:txBody>
                    <a:bodyPr/>
                    <a:lstStyle/>
                    <a:p>
                      <a:pPr>
                        <a:spcBef>
                          <a:spcPts val="600"/>
                        </a:spcBef>
                        <a:spcAft>
                          <a:spcPts val="600"/>
                        </a:spcAft>
                      </a:pPr>
                      <a:r>
                        <a:rPr lang="en-GB" sz="1200" dirty="0">
                          <a:effectLst/>
                        </a:rPr>
                        <a:t>Manchester</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spcBef>
                          <a:spcPts val="600"/>
                        </a:spcBef>
                        <a:spcAft>
                          <a:spcPts val="600"/>
                        </a:spcAft>
                      </a:pPr>
                      <a:r>
                        <a:rPr lang="en-GB" sz="1200" u="sng" dirty="0">
                          <a:solidFill>
                            <a:srgbClr val="000000"/>
                          </a:solidFill>
                          <a:effectLst/>
                          <a:hlinkClick r:id="rId11">
                            <a:extLst>
                              <a:ext uri="{A12FA001-AC4F-418D-AE19-62706E023703}">
                                <ahyp:hlinkClr xmlns:ahyp="http://schemas.microsoft.com/office/drawing/2018/hyperlinkcolor" val="tx"/>
                              </a:ext>
                            </a:extLst>
                          </a:hlinkClick>
                        </a:rPr>
                        <a:t>Manchester Safeguarding Children Partnership Annual Report</a:t>
                      </a:r>
                      <a:endPar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spcBef>
                          <a:spcPts val="600"/>
                        </a:spcBef>
                        <a:spcAft>
                          <a:spcPts val="600"/>
                        </a:spcAft>
                      </a:pPr>
                      <a:r>
                        <a:rPr lang="en-GB" sz="1200" u="sng" dirty="0">
                          <a:solidFill>
                            <a:srgbClr val="000000"/>
                          </a:solidFill>
                          <a:effectLst/>
                          <a:hlinkClick r:id="rId12">
                            <a:extLst>
                              <a:ext uri="{A12FA001-AC4F-418D-AE19-62706E023703}">
                                <ahyp:hlinkClr xmlns:ahyp="http://schemas.microsoft.com/office/drawing/2018/hyperlinkcolor" val="tx"/>
                              </a:ext>
                            </a:extLst>
                          </a:hlinkClick>
                        </a:rPr>
                        <a:t>Manchester Safeguarding Adults Board Annual Report</a:t>
                      </a:r>
                      <a:endParaRPr lang="en-GB" sz="1200" dirty="0">
                        <a:solidFill>
                          <a:srgbClr val="000000"/>
                        </a:solidFill>
                        <a:effectLst/>
                        <a:latin typeface="Arial"/>
                        <a:ea typeface="Arial" panose="020B0604020202020204" pitchFamily="34" charset="0"/>
                        <a:cs typeface="Times New Roman"/>
                      </a:endParaRPr>
                    </a:p>
                  </a:txBody>
                  <a:tcPr marL="68580" marR="68580" marT="0" marB="0"/>
                </a:tc>
                <a:tc>
                  <a:txBody>
                    <a:bodyPr/>
                    <a:lstStyle/>
                    <a:p>
                      <a:pPr>
                        <a:spcBef>
                          <a:spcPts val="600"/>
                        </a:spcBef>
                        <a:spcAft>
                          <a:spcPts val="600"/>
                        </a:spcAft>
                      </a:pPr>
                      <a:r>
                        <a:rPr lang="en-GB" sz="1200" u="sng" dirty="0">
                          <a:solidFill>
                            <a:srgbClr val="000000"/>
                          </a:solidFill>
                          <a:effectLst/>
                          <a:hlinkClick r:id="rId13">
                            <a:extLst>
                              <a:ext uri="{A12FA001-AC4F-418D-AE19-62706E023703}">
                                <ahyp:hlinkClr xmlns:ahyp="http://schemas.microsoft.com/office/drawing/2018/hyperlinkcolor" val="tx"/>
                              </a:ext>
                            </a:extLst>
                          </a:hlinkClick>
                        </a:rPr>
                        <a:t>Manchester MASA</a:t>
                      </a:r>
                      <a:r>
                        <a:rPr lang="en-GB" sz="1200" dirty="0">
                          <a:solidFill>
                            <a:srgbClr val="000000"/>
                          </a:solidFill>
                          <a:effectLst/>
                        </a:rPr>
                        <a:t> </a:t>
                      </a:r>
                      <a:endParaRPr lang="en-GB" sz="1200" dirty="0">
                        <a:solidFill>
                          <a:srgbClr val="000000"/>
                        </a:solidFill>
                        <a:effectLst/>
                        <a:latin typeface="Arial"/>
                        <a:ea typeface="Arial" panose="020B0604020202020204" pitchFamily="34" charset="0"/>
                        <a:cs typeface="Times New Roman"/>
                      </a:endParaRPr>
                    </a:p>
                  </a:txBody>
                  <a:tcPr marL="68580" marR="68580" marT="0" marB="0"/>
                </a:tc>
                <a:extLst>
                  <a:ext uri="{0D108BD9-81ED-4DB2-BD59-A6C34878D82A}">
                    <a16:rowId xmlns:a16="http://schemas.microsoft.com/office/drawing/2014/main" val="1757205881"/>
                  </a:ext>
                </a:extLst>
              </a:tr>
              <a:tr h="561459">
                <a:tc>
                  <a:txBody>
                    <a:bodyPr/>
                    <a:lstStyle/>
                    <a:p>
                      <a:pPr>
                        <a:spcBef>
                          <a:spcPts val="600"/>
                        </a:spcBef>
                        <a:spcAft>
                          <a:spcPts val="600"/>
                        </a:spcAft>
                      </a:pPr>
                      <a:r>
                        <a:rPr lang="en-GB" sz="1200" dirty="0">
                          <a:effectLst/>
                        </a:rPr>
                        <a:t>Oldham</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spcBef>
                          <a:spcPts val="600"/>
                        </a:spcBef>
                        <a:spcAft>
                          <a:spcPts val="600"/>
                        </a:spcAft>
                      </a:pPr>
                      <a:r>
                        <a:rPr lang="en-GB" sz="1200" u="sng" dirty="0">
                          <a:solidFill>
                            <a:srgbClr val="000000"/>
                          </a:solidFill>
                          <a:effectLst/>
                          <a:hlinkClick r:id="rId14">
                            <a:extLst>
                              <a:ext uri="{A12FA001-AC4F-418D-AE19-62706E023703}">
                                <ahyp:hlinkClr xmlns:ahyp="http://schemas.microsoft.com/office/drawing/2018/hyperlinkcolor" val="tx"/>
                              </a:ext>
                            </a:extLst>
                          </a:hlinkClick>
                        </a:rPr>
                        <a:t>Oldham Safeguarding Children Partnership Annual Report</a:t>
                      </a:r>
                      <a:endPar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spcBef>
                          <a:spcPts val="600"/>
                        </a:spcBef>
                        <a:spcAft>
                          <a:spcPts val="600"/>
                        </a:spcAft>
                      </a:pPr>
                      <a:r>
                        <a:rPr lang="en-GB" sz="1200" u="sng" dirty="0">
                          <a:solidFill>
                            <a:srgbClr val="000000"/>
                          </a:solidFill>
                          <a:effectLst/>
                          <a:hlinkClick r:id="rId15">
                            <a:extLst>
                              <a:ext uri="{A12FA001-AC4F-418D-AE19-62706E023703}">
                                <ahyp:hlinkClr xmlns:ahyp="http://schemas.microsoft.com/office/drawing/2018/hyperlinkcolor" val="tx"/>
                              </a:ext>
                            </a:extLst>
                          </a:hlinkClick>
                        </a:rPr>
                        <a:t>Oldham Safeguarding Adults Board Annual Report</a:t>
                      </a:r>
                      <a:endParaRPr lang="en-GB" sz="1200" dirty="0">
                        <a:solidFill>
                          <a:srgbClr val="000000"/>
                        </a:solidFill>
                        <a:effectLst/>
                        <a:latin typeface="Arial"/>
                        <a:ea typeface="Arial" panose="020B0604020202020204" pitchFamily="34" charset="0"/>
                        <a:cs typeface="Times New Roman"/>
                      </a:endParaRPr>
                    </a:p>
                  </a:txBody>
                  <a:tcPr marL="68580" marR="68580" marT="0" marB="0"/>
                </a:tc>
                <a:tc>
                  <a:txBody>
                    <a:bodyPr/>
                    <a:lstStyle/>
                    <a:p>
                      <a:pPr>
                        <a:spcBef>
                          <a:spcPts val="600"/>
                        </a:spcBef>
                        <a:spcAft>
                          <a:spcPts val="600"/>
                        </a:spcAft>
                      </a:pPr>
                      <a:r>
                        <a:rPr lang="en-GB" sz="1200" u="sng" dirty="0">
                          <a:solidFill>
                            <a:srgbClr val="000000"/>
                          </a:solidFill>
                          <a:effectLst/>
                          <a:hlinkClick r:id="rId16">
                            <a:extLst>
                              <a:ext uri="{A12FA001-AC4F-418D-AE19-62706E023703}">
                                <ahyp:hlinkClr xmlns:ahyp="http://schemas.microsoft.com/office/drawing/2018/hyperlinkcolor" val="tx"/>
                              </a:ext>
                            </a:extLst>
                          </a:hlinkClick>
                        </a:rPr>
                        <a:t>Oldham MASA</a:t>
                      </a:r>
                      <a:endParaRPr lang="en-GB" sz="1200" dirty="0">
                        <a:solidFill>
                          <a:srgbClr val="000000"/>
                        </a:solidFill>
                        <a:effectLst/>
                      </a:endParaRPr>
                    </a:p>
                    <a:p>
                      <a:pPr>
                        <a:spcBef>
                          <a:spcPts val="600"/>
                        </a:spcBef>
                        <a:spcAft>
                          <a:spcPts val="600"/>
                        </a:spcAft>
                      </a:pPr>
                      <a:endParaRPr lang="en-GB" sz="1200" dirty="0">
                        <a:solidFill>
                          <a:srgbClr val="000000"/>
                        </a:solidFill>
                        <a:effectLst/>
                        <a:latin typeface="Arial"/>
                        <a:ea typeface="Arial" panose="020B0604020202020204" pitchFamily="34" charset="0"/>
                        <a:cs typeface="Times New Roman"/>
                      </a:endParaRPr>
                    </a:p>
                  </a:txBody>
                  <a:tcPr marL="68580" marR="68580" marT="0" marB="0"/>
                </a:tc>
                <a:extLst>
                  <a:ext uri="{0D108BD9-81ED-4DB2-BD59-A6C34878D82A}">
                    <a16:rowId xmlns:a16="http://schemas.microsoft.com/office/drawing/2014/main" val="3361381224"/>
                  </a:ext>
                </a:extLst>
              </a:tr>
              <a:tr h="396324">
                <a:tc>
                  <a:txBody>
                    <a:bodyPr/>
                    <a:lstStyle/>
                    <a:p>
                      <a:pPr>
                        <a:spcBef>
                          <a:spcPts val="600"/>
                        </a:spcBef>
                        <a:spcAft>
                          <a:spcPts val="600"/>
                        </a:spcAft>
                      </a:pPr>
                      <a:r>
                        <a:rPr lang="en-GB" sz="1200" dirty="0">
                          <a:effectLst/>
                        </a:rPr>
                        <a:t>Salford</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spcBef>
                          <a:spcPts val="600"/>
                        </a:spcBef>
                        <a:spcAft>
                          <a:spcPts val="600"/>
                        </a:spcAft>
                      </a:pPr>
                      <a:r>
                        <a:rPr lang="en-GB" sz="1200" u="sng" dirty="0">
                          <a:solidFill>
                            <a:srgbClr val="000000"/>
                          </a:solidFill>
                          <a:effectLst/>
                          <a:hlinkClick r:id="rId17">
                            <a:extLst>
                              <a:ext uri="{A12FA001-AC4F-418D-AE19-62706E023703}">
                                <ahyp:hlinkClr xmlns:ahyp="http://schemas.microsoft.com/office/drawing/2018/hyperlinkcolor" val="tx"/>
                              </a:ext>
                            </a:extLst>
                          </a:hlinkClick>
                        </a:rPr>
                        <a:t>Salford Safeguarding Children Partnership Annual Report</a:t>
                      </a:r>
                      <a:endPar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spcBef>
                          <a:spcPts val="600"/>
                        </a:spcBef>
                        <a:spcAft>
                          <a:spcPts val="600"/>
                        </a:spcAft>
                      </a:pPr>
                      <a:r>
                        <a:rPr lang="en-GB" sz="1200" u="sng" dirty="0">
                          <a:solidFill>
                            <a:srgbClr val="000000"/>
                          </a:solidFill>
                          <a:effectLst/>
                          <a:hlinkClick r:id="rId18">
                            <a:extLst>
                              <a:ext uri="{A12FA001-AC4F-418D-AE19-62706E023703}">
                                <ahyp:hlinkClr xmlns:ahyp="http://schemas.microsoft.com/office/drawing/2018/hyperlinkcolor" val="tx"/>
                              </a:ext>
                            </a:extLst>
                          </a:hlinkClick>
                        </a:rPr>
                        <a:t>Salford Safeguarding Adults Board Annual Report</a:t>
                      </a:r>
                      <a:endParaRPr lang="en-GB" sz="1200" dirty="0">
                        <a:solidFill>
                          <a:srgbClr val="000000"/>
                        </a:solidFill>
                        <a:effectLst/>
                        <a:latin typeface="Arial"/>
                        <a:ea typeface="Arial" panose="020B0604020202020204" pitchFamily="34" charset="0"/>
                        <a:cs typeface="Times New Roman"/>
                      </a:endParaRPr>
                    </a:p>
                  </a:txBody>
                  <a:tcPr marL="68580" marR="68580" marT="0" marB="0"/>
                </a:tc>
                <a:tc>
                  <a:txBody>
                    <a:bodyPr/>
                    <a:lstStyle/>
                    <a:p>
                      <a:pPr>
                        <a:spcBef>
                          <a:spcPts val="600"/>
                        </a:spcBef>
                        <a:spcAft>
                          <a:spcPts val="600"/>
                        </a:spcAft>
                      </a:pPr>
                      <a:r>
                        <a:rPr lang="en-GB" sz="1200" u="sng" dirty="0">
                          <a:solidFill>
                            <a:srgbClr val="000000"/>
                          </a:solidFill>
                          <a:effectLst/>
                          <a:hlinkClick r:id="rId19">
                            <a:extLst>
                              <a:ext uri="{A12FA001-AC4F-418D-AE19-62706E023703}">
                                <ahyp:hlinkClr xmlns:ahyp="http://schemas.microsoft.com/office/drawing/2018/hyperlinkcolor" val="tx"/>
                              </a:ext>
                            </a:extLst>
                          </a:hlinkClick>
                        </a:rPr>
                        <a:t>Salford MASA</a:t>
                      </a:r>
                      <a:endParaRPr lang="en-GB" sz="1200" dirty="0">
                        <a:solidFill>
                          <a:srgbClr val="000000"/>
                        </a:solidFill>
                        <a:effectLst/>
                        <a:latin typeface="Arial"/>
                        <a:ea typeface="Arial" panose="020B0604020202020204" pitchFamily="34" charset="0"/>
                        <a:cs typeface="Times New Roman"/>
                      </a:endParaRPr>
                    </a:p>
                  </a:txBody>
                  <a:tcPr marL="68580" marR="68580" marT="0" marB="0"/>
                </a:tc>
                <a:extLst>
                  <a:ext uri="{0D108BD9-81ED-4DB2-BD59-A6C34878D82A}">
                    <a16:rowId xmlns:a16="http://schemas.microsoft.com/office/drawing/2014/main" val="2193816439"/>
                  </a:ext>
                </a:extLst>
              </a:tr>
              <a:tr h="421094">
                <a:tc>
                  <a:txBody>
                    <a:bodyPr/>
                    <a:lstStyle/>
                    <a:p>
                      <a:pPr>
                        <a:spcBef>
                          <a:spcPts val="600"/>
                        </a:spcBef>
                        <a:spcAft>
                          <a:spcPts val="600"/>
                        </a:spcAft>
                      </a:pPr>
                      <a:r>
                        <a:rPr lang="en-GB" sz="1200" dirty="0">
                          <a:effectLst/>
                        </a:rPr>
                        <a:t>Stockport</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spcBef>
                          <a:spcPts val="600"/>
                        </a:spcBef>
                        <a:spcAft>
                          <a:spcPts val="600"/>
                        </a:spcAft>
                      </a:pPr>
                      <a:r>
                        <a:rPr lang="en-GB" sz="1200" u="sng" dirty="0">
                          <a:solidFill>
                            <a:srgbClr val="000000"/>
                          </a:solidFill>
                          <a:effectLst/>
                          <a:hlinkClick r:id="rId20">
                            <a:extLst>
                              <a:ext uri="{A12FA001-AC4F-418D-AE19-62706E023703}">
                                <ahyp:hlinkClr xmlns:ahyp="http://schemas.microsoft.com/office/drawing/2018/hyperlinkcolor" val="tx"/>
                              </a:ext>
                            </a:extLst>
                          </a:hlinkClick>
                        </a:rPr>
                        <a:t>Stockport Safeguarding Children's Partnership Annual Report</a:t>
                      </a:r>
                      <a:endPar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spcBef>
                          <a:spcPts val="600"/>
                        </a:spcBef>
                        <a:spcAft>
                          <a:spcPts val="600"/>
                        </a:spcAft>
                      </a:pPr>
                      <a:r>
                        <a:rPr lang="en-GB" sz="1200" u="sng" dirty="0">
                          <a:solidFill>
                            <a:srgbClr val="000000"/>
                          </a:solidFill>
                          <a:effectLst/>
                          <a:hlinkClick r:id="rId21">
                            <a:extLst>
                              <a:ext uri="{A12FA001-AC4F-418D-AE19-62706E023703}">
                                <ahyp:hlinkClr xmlns:ahyp="http://schemas.microsoft.com/office/drawing/2018/hyperlinkcolor" val="tx"/>
                              </a:ext>
                            </a:extLst>
                          </a:hlinkClick>
                        </a:rPr>
                        <a:t>Stockport Safeguarding Adults Board Annual Report</a:t>
                      </a:r>
                      <a:endParaRPr lang="en-GB" sz="1200" dirty="0">
                        <a:solidFill>
                          <a:srgbClr val="000000"/>
                        </a:solidFill>
                        <a:effectLst/>
                        <a:latin typeface="Arial"/>
                        <a:ea typeface="Arial" panose="020B0604020202020204" pitchFamily="34" charset="0"/>
                        <a:cs typeface="Times New Roman"/>
                      </a:endParaRPr>
                    </a:p>
                  </a:txBody>
                  <a:tcPr marL="68580" marR="68580" marT="0" marB="0"/>
                </a:tc>
                <a:tc>
                  <a:txBody>
                    <a:bodyPr/>
                    <a:lstStyle/>
                    <a:p>
                      <a:pPr>
                        <a:spcBef>
                          <a:spcPts val="600"/>
                        </a:spcBef>
                        <a:spcAft>
                          <a:spcPts val="600"/>
                        </a:spcAft>
                      </a:pPr>
                      <a:r>
                        <a:rPr lang="en-GB" sz="1200" u="sng" dirty="0">
                          <a:solidFill>
                            <a:srgbClr val="000000"/>
                          </a:solidFill>
                          <a:effectLst/>
                          <a:hlinkClick r:id="rId22">
                            <a:extLst>
                              <a:ext uri="{A12FA001-AC4F-418D-AE19-62706E023703}">
                                <ahyp:hlinkClr xmlns:ahyp="http://schemas.microsoft.com/office/drawing/2018/hyperlinkcolor" val="tx"/>
                              </a:ext>
                            </a:extLst>
                          </a:hlinkClick>
                        </a:rPr>
                        <a:t>Stockport MASA</a:t>
                      </a:r>
                      <a:endParaRPr lang="en-GB" sz="1200" dirty="0">
                        <a:solidFill>
                          <a:srgbClr val="000000"/>
                        </a:solidFill>
                        <a:effectLst/>
                        <a:latin typeface="Arial"/>
                        <a:ea typeface="Arial" panose="020B0604020202020204" pitchFamily="34" charset="0"/>
                        <a:cs typeface="Times New Roman"/>
                      </a:endParaRPr>
                    </a:p>
                  </a:txBody>
                  <a:tcPr marL="68580" marR="68580" marT="0" marB="0"/>
                </a:tc>
                <a:extLst>
                  <a:ext uri="{0D108BD9-81ED-4DB2-BD59-A6C34878D82A}">
                    <a16:rowId xmlns:a16="http://schemas.microsoft.com/office/drawing/2014/main" val="643601898"/>
                  </a:ext>
                </a:extLst>
              </a:tr>
              <a:tr h="396324">
                <a:tc>
                  <a:txBody>
                    <a:bodyPr/>
                    <a:lstStyle/>
                    <a:p>
                      <a:pPr>
                        <a:spcBef>
                          <a:spcPts val="600"/>
                        </a:spcBef>
                        <a:spcAft>
                          <a:spcPts val="600"/>
                        </a:spcAft>
                      </a:pPr>
                      <a:r>
                        <a:rPr lang="en-GB" sz="1200" dirty="0">
                          <a:effectLst/>
                        </a:rPr>
                        <a:t>Tameside</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spcBef>
                          <a:spcPts val="600"/>
                        </a:spcBef>
                        <a:spcAft>
                          <a:spcPts val="600"/>
                        </a:spcAft>
                      </a:pPr>
                      <a:r>
                        <a:rPr lang="en-GB" sz="1200" u="sng" dirty="0">
                          <a:solidFill>
                            <a:srgbClr val="000000"/>
                          </a:solidFill>
                          <a:effectLst/>
                          <a:hlinkClick r:id="rId23">
                            <a:extLst>
                              <a:ext uri="{A12FA001-AC4F-418D-AE19-62706E023703}">
                                <ahyp:hlinkClr xmlns:ahyp="http://schemas.microsoft.com/office/drawing/2018/hyperlinkcolor" val="tx"/>
                              </a:ext>
                            </a:extLst>
                          </a:hlinkClick>
                        </a:rPr>
                        <a:t>Tameside Safeguarding Children's Partnership Annual Report</a:t>
                      </a:r>
                      <a:endPar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spcBef>
                          <a:spcPts val="600"/>
                        </a:spcBef>
                        <a:spcAft>
                          <a:spcPts val="600"/>
                        </a:spcAft>
                      </a:pPr>
                      <a:r>
                        <a:rPr lang="en-GB" sz="1200" u="sng" dirty="0">
                          <a:solidFill>
                            <a:srgbClr val="000000"/>
                          </a:solidFill>
                          <a:effectLst/>
                          <a:hlinkClick r:id="rId24">
                            <a:extLst>
                              <a:ext uri="{A12FA001-AC4F-418D-AE19-62706E023703}">
                                <ahyp:hlinkClr xmlns:ahyp="http://schemas.microsoft.com/office/drawing/2018/hyperlinkcolor" val="tx"/>
                              </a:ext>
                            </a:extLst>
                          </a:hlinkClick>
                        </a:rPr>
                        <a:t>Tameside Safeguarding Adults Board Annual Report</a:t>
                      </a:r>
                      <a:endParaRPr lang="en-GB" sz="1200" dirty="0">
                        <a:solidFill>
                          <a:srgbClr val="000000"/>
                        </a:solidFill>
                        <a:effectLst/>
                        <a:latin typeface="Arial"/>
                        <a:ea typeface="Arial" panose="020B0604020202020204" pitchFamily="34" charset="0"/>
                        <a:cs typeface="Times New Roman"/>
                      </a:endParaRPr>
                    </a:p>
                  </a:txBody>
                  <a:tcPr marL="68580" marR="68580" marT="0" marB="0"/>
                </a:tc>
                <a:tc>
                  <a:txBody>
                    <a:bodyPr/>
                    <a:lstStyle/>
                    <a:p>
                      <a:pPr>
                        <a:spcBef>
                          <a:spcPts val="600"/>
                        </a:spcBef>
                        <a:spcAft>
                          <a:spcPts val="600"/>
                        </a:spcAft>
                      </a:pPr>
                      <a:r>
                        <a:rPr lang="en-GB" sz="1200" u="sng" dirty="0">
                          <a:solidFill>
                            <a:srgbClr val="000000"/>
                          </a:solidFill>
                          <a:effectLst/>
                          <a:hlinkClick r:id="rId25">
                            <a:extLst>
                              <a:ext uri="{A12FA001-AC4F-418D-AE19-62706E023703}">
                                <ahyp:hlinkClr xmlns:ahyp="http://schemas.microsoft.com/office/drawing/2018/hyperlinkcolor" val="tx"/>
                              </a:ext>
                            </a:extLst>
                          </a:hlinkClick>
                        </a:rPr>
                        <a:t>Tameside MASA</a:t>
                      </a:r>
                      <a:endParaRPr lang="en-GB" sz="1200" dirty="0">
                        <a:solidFill>
                          <a:srgbClr val="000000"/>
                        </a:solidFill>
                        <a:effectLst/>
                        <a:latin typeface="Arial"/>
                        <a:ea typeface="Arial" panose="020B0604020202020204" pitchFamily="34" charset="0"/>
                        <a:cs typeface="Times New Roman"/>
                      </a:endParaRPr>
                    </a:p>
                  </a:txBody>
                  <a:tcPr marL="68580" marR="68580" marT="0" marB="0"/>
                </a:tc>
                <a:extLst>
                  <a:ext uri="{0D108BD9-81ED-4DB2-BD59-A6C34878D82A}">
                    <a16:rowId xmlns:a16="http://schemas.microsoft.com/office/drawing/2014/main" val="975238715"/>
                  </a:ext>
                </a:extLst>
              </a:tr>
              <a:tr h="396324">
                <a:tc>
                  <a:txBody>
                    <a:bodyPr/>
                    <a:lstStyle/>
                    <a:p>
                      <a:pPr>
                        <a:spcBef>
                          <a:spcPts val="600"/>
                        </a:spcBef>
                        <a:spcAft>
                          <a:spcPts val="600"/>
                        </a:spcAft>
                      </a:pPr>
                      <a:r>
                        <a:rPr lang="en-GB" sz="1200" dirty="0">
                          <a:effectLst/>
                        </a:rPr>
                        <a:t>Trafford</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spcBef>
                          <a:spcPts val="600"/>
                        </a:spcBef>
                        <a:spcAft>
                          <a:spcPts val="600"/>
                        </a:spcAft>
                      </a:pPr>
                      <a:r>
                        <a:rPr lang="en-GB" sz="1200" u="sng" dirty="0">
                          <a:solidFill>
                            <a:srgbClr val="000000"/>
                          </a:solidFill>
                          <a:effectLst/>
                          <a:hlinkClick r:id="rId26">
                            <a:extLst>
                              <a:ext uri="{A12FA001-AC4F-418D-AE19-62706E023703}">
                                <ahyp:hlinkClr xmlns:ahyp="http://schemas.microsoft.com/office/drawing/2018/hyperlinkcolor" val="tx"/>
                              </a:ext>
                            </a:extLst>
                          </a:hlinkClick>
                        </a:rPr>
                        <a:t>Trafford Safeguarding Children's Partnership Annual Report</a:t>
                      </a:r>
                      <a:endPar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spcBef>
                          <a:spcPts val="600"/>
                        </a:spcBef>
                        <a:spcAft>
                          <a:spcPts val="600"/>
                        </a:spcAft>
                      </a:pPr>
                      <a:r>
                        <a:rPr lang="en-GB" sz="1200" u="sng" dirty="0">
                          <a:solidFill>
                            <a:srgbClr val="000000"/>
                          </a:solidFill>
                          <a:effectLst/>
                          <a:hlinkClick r:id="rId27">
                            <a:extLst>
                              <a:ext uri="{A12FA001-AC4F-418D-AE19-62706E023703}">
                                <ahyp:hlinkClr xmlns:ahyp="http://schemas.microsoft.com/office/drawing/2018/hyperlinkcolor" val="tx"/>
                              </a:ext>
                            </a:extLst>
                          </a:hlinkClick>
                        </a:rPr>
                        <a:t>Trafford Safeguarding Adults Board Annual Report</a:t>
                      </a:r>
                      <a:endParaRPr lang="en-GB" sz="1200" dirty="0">
                        <a:solidFill>
                          <a:srgbClr val="000000"/>
                        </a:solidFill>
                        <a:effectLst/>
                        <a:latin typeface="Arial"/>
                        <a:ea typeface="Arial" panose="020B0604020202020204" pitchFamily="34" charset="0"/>
                        <a:cs typeface="Times New Roman"/>
                      </a:endParaRPr>
                    </a:p>
                  </a:txBody>
                  <a:tcPr marL="68580" marR="68580" marT="0" marB="0"/>
                </a:tc>
                <a:tc>
                  <a:txBody>
                    <a:bodyPr/>
                    <a:lstStyle/>
                    <a:p>
                      <a:pPr>
                        <a:spcBef>
                          <a:spcPts val="600"/>
                        </a:spcBef>
                        <a:spcAft>
                          <a:spcPts val="600"/>
                        </a:spcAft>
                      </a:pPr>
                      <a:r>
                        <a:rPr lang="en-GB" sz="1200" u="sng" dirty="0">
                          <a:solidFill>
                            <a:srgbClr val="000000"/>
                          </a:solidFill>
                          <a:effectLst/>
                          <a:hlinkClick r:id="rId28">
                            <a:extLst>
                              <a:ext uri="{A12FA001-AC4F-418D-AE19-62706E023703}">
                                <ahyp:hlinkClr xmlns:ahyp="http://schemas.microsoft.com/office/drawing/2018/hyperlinkcolor" val="tx"/>
                              </a:ext>
                            </a:extLst>
                          </a:hlinkClick>
                        </a:rPr>
                        <a:t>Trafford MASA</a:t>
                      </a:r>
                      <a:endParaRPr lang="en-GB" sz="1200" dirty="0">
                        <a:solidFill>
                          <a:srgbClr val="000000"/>
                        </a:solidFill>
                        <a:effectLst/>
                        <a:latin typeface="Arial"/>
                        <a:ea typeface="Arial" panose="020B0604020202020204" pitchFamily="34" charset="0"/>
                        <a:cs typeface="Times New Roman"/>
                      </a:endParaRPr>
                    </a:p>
                  </a:txBody>
                  <a:tcPr marL="68580" marR="68580" marT="0" marB="0"/>
                </a:tc>
                <a:extLst>
                  <a:ext uri="{0D108BD9-81ED-4DB2-BD59-A6C34878D82A}">
                    <a16:rowId xmlns:a16="http://schemas.microsoft.com/office/drawing/2014/main" val="1806156174"/>
                  </a:ext>
                </a:extLst>
              </a:tr>
              <a:tr h="396324">
                <a:tc>
                  <a:txBody>
                    <a:bodyPr/>
                    <a:lstStyle/>
                    <a:p>
                      <a:pPr>
                        <a:spcBef>
                          <a:spcPts val="600"/>
                        </a:spcBef>
                        <a:spcAft>
                          <a:spcPts val="600"/>
                        </a:spcAft>
                      </a:pPr>
                      <a:r>
                        <a:rPr lang="en-GB" sz="1200" dirty="0">
                          <a:effectLst/>
                        </a:rPr>
                        <a:t>Wigan</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spcBef>
                          <a:spcPts val="600"/>
                        </a:spcBef>
                        <a:spcAft>
                          <a:spcPts val="600"/>
                        </a:spcAft>
                      </a:pPr>
                      <a:r>
                        <a:rPr lang="en-GB" sz="1200" u="sng" dirty="0">
                          <a:solidFill>
                            <a:srgbClr val="000000"/>
                          </a:solidFill>
                          <a:effectLst/>
                          <a:hlinkClick r:id="rId29">
                            <a:extLst>
                              <a:ext uri="{A12FA001-AC4F-418D-AE19-62706E023703}">
                                <ahyp:hlinkClr xmlns:ahyp="http://schemas.microsoft.com/office/drawing/2018/hyperlinkcolor" val="tx"/>
                              </a:ext>
                            </a:extLst>
                          </a:hlinkClick>
                        </a:rPr>
                        <a:t>Wigan Safeguarding Children's Partnership Annual Report</a:t>
                      </a:r>
                      <a:endPar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spcBef>
                          <a:spcPts val="600"/>
                        </a:spcBef>
                        <a:spcAft>
                          <a:spcPts val="600"/>
                        </a:spcAft>
                      </a:pPr>
                      <a:r>
                        <a:rPr lang="en-GB" sz="1200" u="sng" dirty="0">
                          <a:solidFill>
                            <a:srgbClr val="000000"/>
                          </a:solidFill>
                          <a:effectLst/>
                          <a:hlinkClick r:id="rId30">
                            <a:extLst>
                              <a:ext uri="{A12FA001-AC4F-418D-AE19-62706E023703}">
                                <ahyp:hlinkClr xmlns:ahyp="http://schemas.microsoft.com/office/drawing/2018/hyperlinkcolor" val="tx"/>
                              </a:ext>
                            </a:extLst>
                          </a:hlinkClick>
                        </a:rPr>
                        <a:t>Wigan Safeguarding Adults Board Annual Report</a:t>
                      </a:r>
                      <a:endParaRPr lang="en-GB" sz="1200" dirty="0">
                        <a:solidFill>
                          <a:srgbClr val="000000"/>
                        </a:solidFill>
                        <a:effectLst/>
                        <a:latin typeface="Arial"/>
                        <a:ea typeface="Arial" panose="020B0604020202020204" pitchFamily="34" charset="0"/>
                        <a:cs typeface="Times New Roman"/>
                      </a:endParaRPr>
                    </a:p>
                  </a:txBody>
                  <a:tcPr marL="68580" marR="68580" marT="0" marB="0"/>
                </a:tc>
                <a:tc>
                  <a:txBody>
                    <a:bodyPr/>
                    <a:lstStyle/>
                    <a:p>
                      <a:pPr>
                        <a:spcBef>
                          <a:spcPts val="600"/>
                        </a:spcBef>
                        <a:spcAft>
                          <a:spcPts val="600"/>
                        </a:spcAft>
                      </a:pPr>
                      <a:r>
                        <a:rPr lang="en-GB" sz="1200" u="sng" dirty="0">
                          <a:solidFill>
                            <a:srgbClr val="000000"/>
                          </a:solidFill>
                          <a:effectLst/>
                          <a:hlinkClick r:id="rId31">
                            <a:extLst>
                              <a:ext uri="{A12FA001-AC4F-418D-AE19-62706E023703}">
                                <ahyp:hlinkClr xmlns:ahyp="http://schemas.microsoft.com/office/drawing/2018/hyperlinkcolor" val="tx"/>
                              </a:ext>
                            </a:extLst>
                          </a:hlinkClick>
                        </a:rPr>
                        <a:t>Wigan MASA</a:t>
                      </a:r>
                      <a:endParaRPr lang="en-GB" sz="1200" dirty="0">
                        <a:solidFill>
                          <a:srgbClr val="000000"/>
                        </a:solidFill>
                        <a:effectLst/>
                        <a:latin typeface="Arial"/>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88001694"/>
                  </a:ext>
                </a:extLst>
              </a:tr>
            </a:tbl>
          </a:graphicData>
        </a:graphic>
      </p:graphicFrame>
    </p:spTree>
    <p:extLst>
      <p:ext uri="{BB962C8B-B14F-4D97-AF65-F5344CB8AC3E}">
        <p14:creationId xmlns:p14="http://schemas.microsoft.com/office/powerpoint/2010/main" val="452353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609820-60C0-B143-8171-E0470EAE3786}"/>
              </a:ext>
            </a:extLst>
          </p:cNvPr>
          <p:cNvSpPr>
            <a:spLocks noGrp="1"/>
          </p:cNvSpPr>
          <p:nvPr>
            <p:ph type="title"/>
          </p:nvPr>
        </p:nvSpPr>
        <p:spPr>
          <a:xfrm>
            <a:off x="314632" y="245805"/>
            <a:ext cx="11503742" cy="820993"/>
          </a:xfrm>
          <a:prstGeom prst="roundRect">
            <a:avLst/>
          </a:prstGeom>
          <a:ln w="28575">
            <a:solidFill>
              <a:srgbClr val="0067A5"/>
            </a:solidFill>
          </a:ln>
        </p:spPr>
        <p:txBody>
          <a:bodyPr>
            <a:normAutofit/>
          </a:bodyPr>
          <a:lstStyle/>
          <a:p>
            <a:r>
              <a:rPr lang="en-US" sz="2800" b="1" dirty="0">
                <a:solidFill>
                  <a:schemeClr val="tx1"/>
                </a:solidFill>
              </a:rPr>
              <a:t>Appendix B – </a:t>
            </a:r>
            <a:r>
              <a:rPr lang="en-US" sz="2400" b="1" dirty="0">
                <a:solidFill>
                  <a:schemeClr val="tx1"/>
                </a:solidFill>
              </a:rPr>
              <a:t>GM Safeguarding Scheme of Delegation 2024</a:t>
            </a:r>
            <a:endParaRPr lang="en-US" sz="2400" dirty="0">
              <a:solidFill>
                <a:schemeClr val="tx1"/>
              </a:solidFill>
            </a:endParaRPr>
          </a:p>
        </p:txBody>
      </p:sp>
      <p:pic>
        <p:nvPicPr>
          <p:cNvPr id="6" name="Picture 5" descr="an image showing the Greater Manchester Safeguarding Scheme of Delegation. Our Chief Officer is the Lead Safeguarding Partner (LSP) and our Chief Nurse is the Delegated Safeguarding Partner (DSP) supported via our Associate Directors of Quality and Safety who deputise for the DSP in the 10 GM localities. &#10;Governance is via the Safeguarding Leadership meeting, GM Lead and Delegated Safeguarding Partner Assurance and Accountability meeting and GM Safeguarding Alliance Meeting&#10;">
            <a:extLst>
              <a:ext uri="{FF2B5EF4-FFF2-40B4-BE49-F238E27FC236}">
                <a16:creationId xmlns:a16="http://schemas.microsoft.com/office/drawing/2014/main" id="{7F2EEF2B-83EC-5849-1C12-3B3E8A0EC6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0977" y="1155289"/>
            <a:ext cx="9747600" cy="5220425"/>
          </a:xfrm>
          <a:prstGeom prst="rect">
            <a:avLst/>
          </a:prstGeom>
          <a:noFill/>
          <a:ln>
            <a:noFill/>
          </a:ln>
        </p:spPr>
      </p:pic>
    </p:spTree>
    <p:extLst>
      <p:ext uri="{BB962C8B-B14F-4D97-AF65-F5344CB8AC3E}">
        <p14:creationId xmlns:p14="http://schemas.microsoft.com/office/powerpoint/2010/main" val="928175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609820-60C0-B143-8171-E0470EAE3786}"/>
              </a:ext>
            </a:extLst>
          </p:cNvPr>
          <p:cNvSpPr>
            <a:spLocks noGrp="1"/>
          </p:cNvSpPr>
          <p:nvPr>
            <p:ph type="title"/>
          </p:nvPr>
        </p:nvSpPr>
        <p:spPr>
          <a:xfrm>
            <a:off x="269110" y="278000"/>
            <a:ext cx="11559095" cy="833045"/>
          </a:xfrm>
          <a:prstGeom prst="roundRect">
            <a:avLst/>
          </a:prstGeom>
          <a:noFill/>
          <a:ln w="28575">
            <a:solidFill>
              <a:srgbClr val="0067A5"/>
            </a:solidFill>
          </a:ln>
        </p:spPr>
        <p:txBody>
          <a:bodyPr/>
          <a:lstStyle/>
          <a:p>
            <a:r>
              <a:rPr lang="en-US" b="1" dirty="0">
                <a:solidFill>
                  <a:schemeClr val="tx1"/>
                </a:solidFill>
              </a:rPr>
              <a:t>Executive Summary</a:t>
            </a:r>
          </a:p>
        </p:txBody>
      </p:sp>
      <p:sp>
        <p:nvSpPr>
          <p:cNvPr id="2" name="Content Placeholder 1">
            <a:extLst>
              <a:ext uri="{FF2B5EF4-FFF2-40B4-BE49-F238E27FC236}">
                <a16:creationId xmlns:a16="http://schemas.microsoft.com/office/drawing/2014/main" id="{ED6877C1-A69E-4849-B53C-0A6670B512EC}"/>
              </a:ext>
            </a:extLst>
          </p:cNvPr>
          <p:cNvSpPr>
            <a:spLocks noGrp="1"/>
          </p:cNvSpPr>
          <p:nvPr>
            <p:ph idx="1"/>
          </p:nvPr>
        </p:nvSpPr>
        <p:spPr>
          <a:xfrm>
            <a:off x="176982" y="1219200"/>
            <a:ext cx="11651223" cy="3726426"/>
          </a:xfrm>
          <a:prstGeom prst="roundRect">
            <a:avLst/>
          </a:prstGeom>
          <a:ln w="38100">
            <a:noFill/>
          </a:ln>
        </p:spPr>
        <p:txBody>
          <a:bodyPr vert="horz" lIns="91440" tIns="45720" rIns="91440" bIns="45720" rtlCol="0" anchor="t">
            <a:normAutofit/>
          </a:bodyPr>
          <a:lstStyle/>
          <a:p>
            <a:pPr marL="0" indent="0" algn="just" rtl="0" eaLnBrk="1" latinLnBrk="0" hangingPunct="1">
              <a:lnSpc>
                <a:spcPct val="120000"/>
              </a:lnSpc>
              <a:spcBef>
                <a:spcPts val="1000"/>
              </a:spcBef>
              <a:buNone/>
            </a:pPr>
            <a:r>
              <a:rPr lang="en-GB" sz="1400" dirty="0">
                <a:solidFill>
                  <a:schemeClr val="tx1"/>
                </a:solidFill>
                <a:effectLst/>
              </a:rPr>
              <a:t>Since its establishment on 1 July 2022, NHS Greater Manchester (NHS GM) has effectively discharged its statutory safeguarding responsibilities throughout the 2024-25 period with regard to children, young people and adults at risk.</a:t>
            </a:r>
          </a:p>
          <a:p>
            <a:pPr marL="0" indent="0" algn="just">
              <a:lnSpc>
                <a:spcPct val="120000"/>
              </a:lnSpc>
              <a:buNone/>
            </a:pPr>
            <a:r>
              <a:rPr lang="en-GB" sz="1400" dirty="0">
                <a:solidFill>
                  <a:schemeClr val="tx1"/>
                </a:solidFill>
                <a:effectLst/>
              </a:rPr>
              <a:t>NHS GM has established clear governance structures to ensure effective oversight and execution of its statutory safeguarding duties. These frameworks provide assurance to the NHS GM </a:t>
            </a:r>
            <a:r>
              <a:rPr lang="en-GB" sz="1400" dirty="0">
                <a:solidFill>
                  <a:schemeClr val="tx1"/>
                </a:solidFill>
              </a:rPr>
              <a:t>ICB</a:t>
            </a:r>
            <a:r>
              <a:rPr lang="en-GB" sz="1400" dirty="0">
                <a:solidFill>
                  <a:schemeClr val="tx1"/>
                </a:solidFill>
                <a:effectLst/>
              </a:rPr>
              <a:t> Board that safeguarding responsibilities are consistently achieved in line with national legislation, statutory guidance, and the principles of integrated system collaboration. </a:t>
            </a:r>
          </a:p>
          <a:p>
            <a:pPr marL="0" indent="0" algn="just" rtl="0" eaLnBrk="1" latinLnBrk="0" hangingPunct="1">
              <a:lnSpc>
                <a:spcPct val="120000"/>
              </a:lnSpc>
              <a:spcBef>
                <a:spcPts val="1000"/>
              </a:spcBef>
              <a:buNone/>
            </a:pPr>
            <a:r>
              <a:rPr lang="en-GB" sz="1400" dirty="0">
                <a:solidFill>
                  <a:schemeClr val="tx1"/>
                </a:solidFill>
                <a:effectLst/>
              </a:rPr>
              <a:t>NHS GM continually undertakes our statutory responsibility for safeguarding with the aim of promoting safety and wellbeing for our staff, stakeholders, children, young people and adults particularly those who are most vulnerable. As strategic commissioners of health services, NHS GM assures itself that the organisations from which it commissions services have effective safeguarding arrangements in place. </a:t>
            </a:r>
          </a:p>
          <a:p>
            <a:pPr marL="0" indent="0" algn="just">
              <a:lnSpc>
                <a:spcPct val="120000"/>
              </a:lnSpc>
              <a:buNone/>
            </a:pPr>
            <a:r>
              <a:rPr lang="en-GB" sz="1400" dirty="0">
                <a:solidFill>
                  <a:schemeClr val="tx1"/>
                </a:solidFill>
              </a:rPr>
              <a:t>This annual report recognises that NHS GM and the wider Integrated Care System continues to develop our priorities inline with current and emerging legislation and statutory requirements. This report sets out a range of activity which has and continues to ensure that we maintain robust safeguarding arrangements for NHS GM as a commissioner of health services, safeguarding partner and as an employer.</a:t>
            </a:r>
            <a:endParaRPr lang="en-GB" sz="1400" dirty="0">
              <a:solidFill>
                <a:schemeClr val="tx1"/>
              </a:solidFill>
              <a:effectLst/>
            </a:endParaRPr>
          </a:p>
        </p:txBody>
      </p:sp>
      <p:sp>
        <p:nvSpPr>
          <p:cNvPr id="7" name="Rectangle: Rounded Corners 6">
            <a:extLst>
              <a:ext uri="{FF2B5EF4-FFF2-40B4-BE49-F238E27FC236}">
                <a16:creationId xmlns:a16="http://schemas.microsoft.com/office/drawing/2014/main" id="{9F3D0EE8-90E7-DF6D-8D83-7BBAE4DB591A}"/>
              </a:ext>
            </a:extLst>
          </p:cNvPr>
          <p:cNvSpPr/>
          <p:nvPr/>
        </p:nvSpPr>
        <p:spPr>
          <a:xfrm>
            <a:off x="269110" y="5053782"/>
            <a:ext cx="11559095" cy="1042218"/>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algn="ctr">
              <a:lnSpc>
                <a:spcPct val="150000"/>
              </a:lnSpc>
            </a:pPr>
            <a:r>
              <a:rPr lang="en-GB" sz="1200" b="1" i="1" dirty="0">
                <a:solidFill>
                  <a:schemeClr val="bg1"/>
                </a:solidFill>
                <a:latin typeface="Arial" panose="020B0604020202020204" pitchFamily="34" charset="0"/>
                <a:cs typeface="Arial" panose="020B0604020202020204" pitchFamily="34" charset="0"/>
              </a:rPr>
              <a:t>GM ICS Strategy - Our Vision (2023-28)</a:t>
            </a:r>
            <a:endParaRPr lang="en-GB" sz="1200" b="1" dirty="0">
              <a:solidFill>
                <a:schemeClr val="bg1"/>
              </a:solidFill>
              <a:latin typeface="Arial" panose="020B0604020202020204" pitchFamily="34" charset="0"/>
              <a:cs typeface="Arial" panose="020B0604020202020204" pitchFamily="34" charset="0"/>
            </a:endParaRPr>
          </a:p>
          <a:p>
            <a:pPr algn="ctr">
              <a:lnSpc>
                <a:spcPct val="150000"/>
              </a:lnSpc>
            </a:pPr>
            <a:r>
              <a:rPr lang="en-GB" sz="1200" i="1" dirty="0">
                <a:solidFill>
                  <a:schemeClr val="bg1"/>
                </a:solidFill>
                <a:latin typeface="Arial" panose="020B0604020202020204" pitchFamily="34" charset="0"/>
                <a:cs typeface="Arial" panose="020B0604020202020204" pitchFamily="34" charset="0"/>
              </a:rPr>
              <a:t>“We want Greater Manchester to be a place where everyone can live a good life, growing up, getting on and growing old in a greener, fairer, more prosperous city region” </a:t>
            </a:r>
          </a:p>
        </p:txBody>
      </p:sp>
    </p:spTree>
    <p:extLst>
      <p:ext uri="{BB962C8B-B14F-4D97-AF65-F5344CB8AC3E}">
        <p14:creationId xmlns:p14="http://schemas.microsoft.com/office/powerpoint/2010/main" val="2350604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609820-60C0-B143-8171-E0470EAE3786}"/>
              </a:ext>
            </a:extLst>
          </p:cNvPr>
          <p:cNvSpPr>
            <a:spLocks noGrp="1"/>
          </p:cNvSpPr>
          <p:nvPr>
            <p:ph type="title"/>
          </p:nvPr>
        </p:nvSpPr>
        <p:spPr>
          <a:xfrm>
            <a:off x="215152" y="301657"/>
            <a:ext cx="11672048" cy="789724"/>
          </a:xfrm>
          <a:prstGeom prst="roundRect">
            <a:avLst/>
          </a:prstGeom>
          <a:ln w="28575">
            <a:solidFill>
              <a:srgbClr val="0067A5"/>
            </a:solidFill>
          </a:ln>
        </p:spPr>
        <p:txBody>
          <a:bodyPr/>
          <a:lstStyle/>
          <a:p>
            <a:r>
              <a:rPr lang="en-US" b="1" dirty="0">
                <a:solidFill>
                  <a:schemeClr val="tx1"/>
                </a:solidFill>
              </a:rPr>
              <a:t>Forward and Introduction</a:t>
            </a:r>
          </a:p>
        </p:txBody>
      </p:sp>
      <p:sp>
        <p:nvSpPr>
          <p:cNvPr id="2" name="Content Placeholder 1">
            <a:extLst>
              <a:ext uri="{FF2B5EF4-FFF2-40B4-BE49-F238E27FC236}">
                <a16:creationId xmlns:a16="http://schemas.microsoft.com/office/drawing/2014/main" id="{ED6877C1-A69E-4849-B53C-0A6670B512EC}"/>
              </a:ext>
            </a:extLst>
          </p:cNvPr>
          <p:cNvSpPr>
            <a:spLocks noGrp="1"/>
          </p:cNvSpPr>
          <p:nvPr>
            <p:ph idx="1"/>
          </p:nvPr>
        </p:nvSpPr>
        <p:spPr>
          <a:xfrm>
            <a:off x="215152" y="1091381"/>
            <a:ext cx="11563893" cy="5559790"/>
          </a:xfrm>
          <a:prstGeom prst="roundRect">
            <a:avLst/>
          </a:prstGeom>
          <a:ln w="19050">
            <a:noFill/>
          </a:ln>
        </p:spPr>
        <p:txBody>
          <a:bodyPr vert="horz" lIns="91440" tIns="45720" rIns="91440" bIns="45720" rtlCol="0" anchor="t">
            <a:normAutofit/>
          </a:bodyPr>
          <a:lstStyle/>
          <a:p>
            <a:pPr marL="0" indent="0">
              <a:buNone/>
            </a:pPr>
            <a:r>
              <a:rPr lang="en-GB" sz="1400" b="1" dirty="0"/>
              <a:t>NHS Greater Manchester Integrated Care Board – Third Annual Safeguarding Report (1 April 2024 – 31 March 2025)</a:t>
            </a:r>
            <a:endParaRPr lang="en-GB" sz="1400" dirty="0"/>
          </a:p>
          <a:p>
            <a:pPr marL="0" indent="0" algn="just">
              <a:buNone/>
            </a:pPr>
            <a:r>
              <a:rPr lang="en-GB" sz="1400" dirty="0"/>
              <a:t>This third annual safeguarding report provides NHS GM Integrated Care Board (ICB) and members of the public with assurance that NHS GM has fulfilled its statutory responsibilities to safeguard the welfare of children, adults, and those children looked after or leaving care. It also describes the breadth of safeguarding activity and developments undertaken to ensure the delivery of effective safeguarding arrangements across NHS Greater Manchester.</a:t>
            </a:r>
          </a:p>
          <a:p>
            <a:pPr marL="0" indent="0" algn="just">
              <a:buNone/>
            </a:pPr>
            <a:r>
              <a:rPr lang="en-GB" sz="1400" dirty="0"/>
              <a:t>NHS GM remains committed to protecting children, young people, and adults at risk from harm and abuse. Our approach is rooted in prevention, early intervention, and strong multi-agency collaboration. This report outlines how we have delivered our safeguarding responsibilities, contributed to local safeguarding partnerships and boards, and strengthened our system-wide working.</a:t>
            </a:r>
          </a:p>
          <a:p>
            <a:pPr marL="0" indent="0" algn="just">
              <a:buNone/>
            </a:pPr>
            <a:r>
              <a:rPr lang="en-GB" sz="1400" dirty="0"/>
              <a:t>In line with forthcoming NHS national reforms, NHS GM has embedded safeguarding within its strategic commissioning and quality functions. We have implemented the revised safeguarding governance model, including the statutory partner elements of Lead Safeguarding Partner (LSP) and Delegated Safeguarding Partner (DSP) roles for safeguarding children as per Working Together to Safeguard Children (Department for Education 2023) statutory guidance, ensuring clear accountability and operational oversight.</a:t>
            </a:r>
          </a:p>
          <a:p>
            <a:pPr marL="0" indent="0" algn="just">
              <a:buNone/>
            </a:pPr>
            <a:r>
              <a:rPr lang="en-GB" sz="1400" dirty="0"/>
              <a:t>We have aligned our safeguarding practice with the updated , focusing on integrated early help, child-centred approaches, and improved responses to extra-familial harm and disability (DfE 2023).</a:t>
            </a:r>
          </a:p>
          <a:p>
            <a:pPr marL="0" indent="0" algn="just">
              <a:buNone/>
            </a:pPr>
            <a:r>
              <a:rPr lang="en-GB" sz="1400" dirty="0"/>
              <a:t>NHS GM continues to enact and deliver the NHSE Safeguarding Assurance and Accountability Framework (NHSE 2024), through which we maintain robust oversight and continuous improvement. NHS GM also contributes to the Northwest Department for Education (DfE) Regional Improvement Pilot, supporting shared learning and consistent safeguarding standards across regional multiagency partners; ICBs Local Authorities and the Police.</a:t>
            </a:r>
          </a:p>
          <a:p>
            <a:pPr marL="0" indent="0" algn="just">
              <a:buNone/>
            </a:pPr>
            <a:r>
              <a:rPr lang="en-GB" sz="1400" dirty="0"/>
              <a:t>This year, we have reshaped our relationships with statutory safeguarding partners, aligning our collective voice across the health and care system. Safeguarding remains central to our strategic NHS GM priorities, ensuring that all individuals across Greater Manchester are protected and supported.</a:t>
            </a:r>
          </a:p>
        </p:txBody>
      </p:sp>
    </p:spTree>
    <p:extLst>
      <p:ext uri="{BB962C8B-B14F-4D97-AF65-F5344CB8AC3E}">
        <p14:creationId xmlns:p14="http://schemas.microsoft.com/office/powerpoint/2010/main" val="1120038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609820-60C0-B143-8171-E0470EAE3786}"/>
              </a:ext>
            </a:extLst>
          </p:cNvPr>
          <p:cNvSpPr>
            <a:spLocks noGrp="1"/>
          </p:cNvSpPr>
          <p:nvPr>
            <p:ph type="title"/>
          </p:nvPr>
        </p:nvSpPr>
        <p:spPr>
          <a:xfrm>
            <a:off x="304799" y="203237"/>
            <a:ext cx="11533239" cy="927473"/>
          </a:xfrm>
          <a:prstGeom prst="roundRect">
            <a:avLst/>
          </a:prstGeom>
          <a:ln w="28575">
            <a:solidFill>
              <a:srgbClr val="0067A5"/>
            </a:solidFill>
          </a:ln>
        </p:spPr>
        <p:txBody>
          <a:bodyPr>
            <a:normAutofit/>
          </a:bodyPr>
          <a:lstStyle/>
          <a:p>
            <a:r>
              <a:rPr lang="en-US" b="1" dirty="0">
                <a:solidFill>
                  <a:schemeClr val="tx1"/>
                </a:solidFill>
              </a:rPr>
              <a:t>NHS GM Safeguarding Governance Arrangements</a:t>
            </a:r>
          </a:p>
        </p:txBody>
      </p:sp>
      <p:sp>
        <p:nvSpPr>
          <p:cNvPr id="2" name="Content Placeholder 1">
            <a:extLst>
              <a:ext uri="{FF2B5EF4-FFF2-40B4-BE49-F238E27FC236}">
                <a16:creationId xmlns:a16="http://schemas.microsoft.com/office/drawing/2014/main" id="{ED6877C1-A69E-4849-B53C-0A6670B512EC}"/>
              </a:ext>
            </a:extLst>
          </p:cNvPr>
          <p:cNvSpPr>
            <a:spLocks noGrp="1"/>
          </p:cNvSpPr>
          <p:nvPr>
            <p:ph idx="1"/>
          </p:nvPr>
        </p:nvSpPr>
        <p:spPr>
          <a:xfrm>
            <a:off x="0" y="1309406"/>
            <a:ext cx="3765846" cy="4689131"/>
          </a:xfrm>
          <a:prstGeom prst="roundRect">
            <a:avLst/>
          </a:prstGeom>
          <a:ln w="19050">
            <a:noFill/>
          </a:ln>
        </p:spPr>
        <p:txBody>
          <a:bodyPr>
            <a:normAutofit/>
          </a:bodyPr>
          <a:lstStyle/>
          <a:p>
            <a:pPr marL="0" indent="0">
              <a:spcBef>
                <a:spcPts val="0"/>
              </a:spcBef>
              <a:spcAft>
                <a:spcPts val="600"/>
              </a:spcAft>
              <a:buNone/>
            </a:pPr>
            <a:r>
              <a:rPr lang="en-GB" sz="1400" dirty="0">
                <a:solidFill>
                  <a:schemeClr val="tx1">
                    <a:lumMod val="50000"/>
                  </a:schemeClr>
                </a:solidFill>
              </a:rPr>
              <a:t>Safeguarding is embedded within the overarching NHS GM governance framework, and this supports an integrated approach to delivering safeguarding functions across the organisation and in collaboration with system partners. </a:t>
            </a:r>
          </a:p>
          <a:p>
            <a:pPr marL="0" indent="0">
              <a:spcBef>
                <a:spcPts val="0"/>
              </a:spcBef>
              <a:spcAft>
                <a:spcPts val="600"/>
              </a:spcAft>
              <a:buNone/>
            </a:pPr>
            <a:r>
              <a:rPr lang="en-GB" sz="1400" dirty="0">
                <a:solidFill>
                  <a:schemeClr val="tx1">
                    <a:lumMod val="50000"/>
                  </a:schemeClr>
                </a:solidFill>
              </a:rPr>
              <a:t>This structure also enables shared learning, continuous improvement, and robust oversight and assurance of safeguarding across our NHS GM localities. </a:t>
            </a:r>
          </a:p>
          <a:p>
            <a:pPr marL="0" indent="0">
              <a:spcBef>
                <a:spcPts val="0"/>
              </a:spcBef>
              <a:spcAft>
                <a:spcPts val="600"/>
              </a:spcAft>
              <a:buNone/>
            </a:pPr>
            <a:r>
              <a:rPr lang="en-GB" sz="1400" dirty="0">
                <a:solidFill>
                  <a:schemeClr val="tx1">
                    <a:lumMod val="50000"/>
                  </a:schemeClr>
                </a:solidFill>
              </a:rPr>
              <a:t>A review of the safeguarding governance arrangements has been undertaken during 25-26 aligned with the principles of the Good Governance Institute and full implementation is scheduled for implementation in 2025/26</a:t>
            </a:r>
            <a:endParaRPr lang="en-US" sz="1400" dirty="0">
              <a:solidFill>
                <a:schemeClr val="tx1">
                  <a:lumMod val="50000"/>
                </a:schemeClr>
              </a:solidFill>
            </a:endParaRPr>
          </a:p>
        </p:txBody>
      </p:sp>
      <p:pic>
        <p:nvPicPr>
          <p:cNvPr id="5" name="Picture 4" descr="Organizational chart showing NHS Greater Manchester's safeguarding governance structure. Color-coded sections represent different governance levels: green for NHS GM safeguarding governance, blue for NHS GM Board/Quality/safeguarding governance, orange for statutory locality partnerships and boards, and purple for NHSE national and regional governance. Key entities include the NHS GM Integrated Care Board, Quality Performance Committee, System Quality Group, GM Safeguarding Alliance, various locality safeguarding partnerships and boards, and NHSE national and regional safeguarding groups. The chart illustrates the interconnected roles and oversight mechanisms across the system.">
            <a:extLst>
              <a:ext uri="{FF2B5EF4-FFF2-40B4-BE49-F238E27FC236}">
                <a16:creationId xmlns:a16="http://schemas.microsoft.com/office/drawing/2014/main" id="{7FFDC636-8766-FC36-8228-CF4ADC401731}"/>
              </a:ext>
            </a:extLst>
          </p:cNvPr>
          <p:cNvPicPr>
            <a:picLocks noChangeAspect="1"/>
          </p:cNvPicPr>
          <p:nvPr/>
        </p:nvPicPr>
        <p:blipFill>
          <a:blip r:embed="rId3"/>
          <a:stretch>
            <a:fillRect/>
          </a:stretch>
        </p:blipFill>
        <p:spPr>
          <a:xfrm>
            <a:off x="3591498" y="1385164"/>
            <a:ext cx="8246540" cy="4840699"/>
          </a:xfrm>
          <a:prstGeom prst="rect">
            <a:avLst/>
          </a:prstGeom>
        </p:spPr>
      </p:pic>
    </p:spTree>
    <p:extLst>
      <p:ext uri="{BB962C8B-B14F-4D97-AF65-F5344CB8AC3E}">
        <p14:creationId xmlns:p14="http://schemas.microsoft.com/office/powerpoint/2010/main" val="2983827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609820-60C0-B143-8171-E0470EAE3786}"/>
              </a:ext>
            </a:extLst>
          </p:cNvPr>
          <p:cNvSpPr>
            <a:spLocks noGrp="1"/>
          </p:cNvSpPr>
          <p:nvPr>
            <p:ph type="title"/>
          </p:nvPr>
        </p:nvSpPr>
        <p:spPr>
          <a:xfrm>
            <a:off x="271389" y="287481"/>
            <a:ext cx="11507656" cy="813731"/>
          </a:xfrm>
          <a:prstGeom prst="roundRect">
            <a:avLst/>
          </a:prstGeom>
          <a:ln w="28575">
            <a:solidFill>
              <a:srgbClr val="0067A5"/>
            </a:solidFill>
          </a:ln>
        </p:spPr>
        <p:txBody>
          <a:bodyPr>
            <a:normAutofit/>
          </a:bodyPr>
          <a:lstStyle/>
          <a:p>
            <a:r>
              <a:rPr kumimoji="0" lang="en-GB" sz="3100" b="1" i="0" u="none" strike="noStrike" kern="1200" cap="none" spc="0" normalizeH="0" baseline="0" noProof="0" dirty="0">
                <a:ln>
                  <a:noFill/>
                </a:ln>
                <a:solidFill>
                  <a:schemeClr val="tx1"/>
                </a:solidFill>
                <a:effectLst/>
                <a:uLnTx/>
                <a:uFillTx/>
                <a:latin typeface="Arial" panose="020B0604020202020204"/>
                <a:ea typeface="+mn-ea"/>
                <a:cs typeface="+mn-cs"/>
              </a:rPr>
              <a:t>Safeguarding Legislation</a:t>
            </a:r>
            <a:endParaRPr lang="en-US" sz="1300" dirty="0">
              <a:solidFill>
                <a:schemeClr val="tx1"/>
              </a:solidFill>
            </a:endParaRPr>
          </a:p>
        </p:txBody>
      </p:sp>
      <p:sp>
        <p:nvSpPr>
          <p:cNvPr id="4" name="Content Placeholder 3">
            <a:extLst>
              <a:ext uri="{FF2B5EF4-FFF2-40B4-BE49-F238E27FC236}">
                <a16:creationId xmlns:a16="http://schemas.microsoft.com/office/drawing/2014/main" id="{D4C2E44C-5214-15EE-F463-7C537BC1D639}"/>
              </a:ext>
            </a:extLst>
          </p:cNvPr>
          <p:cNvSpPr>
            <a:spLocks noGrp="1"/>
          </p:cNvSpPr>
          <p:nvPr>
            <p:ph idx="1"/>
          </p:nvPr>
        </p:nvSpPr>
        <p:spPr>
          <a:xfrm>
            <a:off x="271389" y="1258529"/>
            <a:ext cx="11507657" cy="1386348"/>
          </a:xfrm>
          <a:prstGeom prst="roundRect">
            <a:avLst/>
          </a:prstGeom>
          <a:ln w="19050">
            <a:noFill/>
          </a:ln>
        </p:spPr>
        <p:txBody>
          <a:bodyPr>
            <a:noAutofit/>
          </a:bodyPr>
          <a:lstStyle/>
          <a:p>
            <a:pPr marL="0" indent="0" algn="just">
              <a:buNone/>
            </a:pPr>
            <a:r>
              <a:rPr lang="en-GB" sz="1400" dirty="0">
                <a:solidFill>
                  <a:schemeClr val="tx1">
                    <a:lumMod val="50000"/>
                  </a:schemeClr>
                </a:solidFill>
              </a:rPr>
              <a:t>Safeguarding of children and adults is a legal duty under UK law and is fundamental to ensuring that all statutory safeguarding responsibilities of NHS GM are met in accordance with legislation, statutory guidance, and regulatory requirements.</a:t>
            </a:r>
          </a:p>
          <a:p>
            <a:pPr marL="0" indent="0" algn="just">
              <a:buNone/>
            </a:pPr>
            <a:r>
              <a:rPr lang="en-GB" sz="1400" dirty="0">
                <a:solidFill>
                  <a:schemeClr val="tx1">
                    <a:lumMod val="50000"/>
                  </a:schemeClr>
                </a:solidFill>
              </a:rPr>
              <a:t>The NHS England Safeguarding Accountability and Assurance Framework (SAAF) 2024 sets out the strategic framework for system-wide oversight of safeguarding priorities.</a:t>
            </a:r>
          </a:p>
          <a:p>
            <a:pPr marL="0" indent="0" algn="just">
              <a:buNone/>
            </a:pPr>
            <a:r>
              <a:rPr lang="en-GB" sz="1400" dirty="0">
                <a:solidFill>
                  <a:schemeClr val="tx1">
                    <a:lumMod val="50000"/>
                  </a:schemeClr>
                </a:solidFill>
              </a:rPr>
              <a:t>Key national legislation and guidance underpinning safeguarding include (but are not limited to):</a:t>
            </a:r>
          </a:p>
        </p:txBody>
      </p:sp>
      <p:graphicFrame>
        <p:nvGraphicFramePr>
          <p:cNvPr id="2" name="Diagram 1" descr="Key national legislation and guidance for safeguarding">
            <a:extLst>
              <a:ext uri="{FF2B5EF4-FFF2-40B4-BE49-F238E27FC236}">
                <a16:creationId xmlns:a16="http://schemas.microsoft.com/office/drawing/2014/main" id="{79BE620D-79C3-1731-FDC1-4DA254266892}"/>
              </a:ext>
            </a:extLst>
          </p:cNvPr>
          <p:cNvGraphicFramePr/>
          <p:nvPr>
            <p:extLst>
              <p:ext uri="{D42A27DB-BD31-4B8C-83A1-F6EECF244321}">
                <p14:modId xmlns:p14="http://schemas.microsoft.com/office/powerpoint/2010/main" val="1791654200"/>
              </p:ext>
            </p:extLst>
          </p:nvPr>
        </p:nvGraphicFramePr>
        <p:xfrm>
          <a:off x="411976" y="2802194"/>
          <a:ext cx="11368047" cy="3563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1293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609820-60C0-B143-8171-E0470EAE3786}"/>
              </a:ext>
            </a:extLst>
          </p:cNvPr>
          <p:cNvSpPr>
            <a:spLocks noGrp="1"/>
          </p:cNvSpPr>
          <p:nvPr>
            <p:ph type="title"/>
          </p:nvPr>
        </p:nvSpPr>
        <p:spPr>
          <a:xfrm>
            <a:off x="180632" y="271115"/>
            <a:ext cx="11706971" cy="751328"/>
          </a:xfrm>
          <a:prstGeom prst="roundRect">
            <a:avLst/>
          </a:prstGeom>
          <a:ln w="28575">
            <a:solidFill>
              <a:srgbClr val="0067A5"/>
            </a:solidFill>
          </a:ln>
        </p:spPr>
        <p:txBody>
          <a:bodyPr>
            <a:normAutofit/>
          </a:bodyPr>
          <a:lstStyle/>
          <a:p>
            <a:r>
              <a:rPr lang="en-US" sz="2000" b="1" dirty="0">
                <a:solidFill>
                  <a:schemeClr val="tx1"/>
                </a:solidFill>
              </a:rPr>
              <a:t>GM Safeguarding Children Partnerships, Adult Safeguarding Boards, </a:t>
            </a:r>
            <a:br>
              <a:rPr lang="en-US" sz="2000" b="1" dirty="0">
                <a:solidFill>
                  <a:schemeClr val="tx1"/>
                </a:solidFill>
              </a:rPr>
            </a:br>
            <a:r>
              <a:rPr lang="en-US" sz="2000" b="1" dirty="0">
                <a:solidFill>
                  <a:schemeClr val="tx1"/>
                </a:solidFill>
              </a:rPr>
              <a:t>Community Safety Partnerships &amp; Corporate Parenting Boards </a:t>
            </a:r>
          </a:p>
        </p:txBody>
      </p:sp>
      <p:sp>
        <p:nvSpPr>
          <p:cNvPr id="2" name="Content Placeholder 1">
            <a:extLst>
              <a:ext uri="{FF2B5EF4-FFF2-40B4-BE49-F238E27FC236}">
                <a16:creationId xmlns:a16="http://schemas.microsoft.com/office/drawing/2014/main" id="{ED6877C1-A69E-4849-B53C-0A6670B512EC}"/>
              </a:ext>
            </a:extLst>
          </p:cNvPr>
          <p:cNvSpPr>
            <a:spLocks noGrp="1"/>
          </p:cNvSpPr>
          <p:nvPr>
            <p:ph idx="1"/>
          </p:nvPr>
        </p:nvSpPr>
        <p:spPr>
          <a:xfrm>
            <a:off x="304397" y="1199535"/>
            <a:ext cx="7596019" cy="5171768"/>
          </a:xfrm>
          <a:ln w="19050">
            <a:noFill/>
          </a:ln>
        </p:spPr>
        <p:txBody>
          <a:bodyPr>
            <a:noAutofit/>
          </a:bodyPr>
          <a:lstStyle/>
          <a:p>
            <a:pPr marL="0" indent="0" algn="just" rtl="0" eaLnBrk="1" latinLnBrk="0" hangingPunct="1">
              <a:lnSpc>
                <a:spcPct val="90000"/>
              </a:lnSpc>
              <a:spcBef>
                <a:spcPts val="1000"/>
              </a:spcBef>
              <a:buNone/>
            </a:pPr>
            <a:r>
              <a:rPr lang="en-GB" sz="1400" dirty="0">
                <a:solidFill>
                  <a:schemeClr val="tx1"/>
                </a:solidFill>
                <a:effectLst/>
              </a:rPr>
              <a:t>NHS GM has maintained our statutory duties across the GM Safeguarding Children Partnerships as one of the equal and joint statutory partners (Local Authority, ICBs and Greater Manchester Police) and as a statutory partner for the GM Adult Safeguarding Boards. </a:t>
            </a:r>
          </a:p>
          <a:p>
            <a:pPr marL="0" indent="0" algn="just" rtl="0" eaLnBrk="1" latinLnBrk="0" hangingPunct="1">
              <a:lnSpc>
                <a:spcPct val="90000"/>
              </a:lnSpc>
              <a:spcBef>
                <a:spcPts val="1000"/>
              </a:spcBef>
              <a:buNone/>
            </a:pPr>
            <a:r>
              <a:rPr lang="en-GB" sz="1400" dirty="0">
                <a:solidFill>
                  <a:schemeClr val="tx1"/>
                </a:solidFill>
                <a:effectLst/>
              </a:rPr>
              <a:t>During 2024-25 NHS GM has supported the implementation of the Multi Agency Safeguarding arrangements (MASA) across our ten Safeguarding Children Partnerships as outlined within Working Together to Safeguard Children 2023. Our Chief Officer is the Lead Safeguarding Partner (LSP) and our Chief Nurse is the Delegated Safeguarding Partner (DSP) supported via our Associate Directors of Quality and Safety who deputise for the DSP in the locality. </a:t>
            </a:r>
          </a:p>
          <a:p>
            <a:pPr marL="0" indent="0" algn="just" rtl="0" eaLnBrk="1" latinLnBrk="0" hangingPunct="1">
              <a:lnSpc>
                <a:spcPct val="90000"/>
              </a:lnSpc>
              <a:spcBef>
                <a:spcPts val="1000"/>
              </a:spcBef>
              <a:buNone/>
            </a:pPr>
            <a:r>
              <a:rPr lang="en-GB" sz="1400" dirty="0">
                <a:solidFill>
                  <a:schemeClr val="tx1"/>
                </a:solidFill>
              </a:rPr>
              <a:t>This structure ensures compliance with statutory requirements and consistent safeguarding practices across Greater Manchester. Roles and responsibilities are outlined in NHS GM’s safeguarding scheme of delegation, with oversight provided through established governance and reporting frameworks (refer to Appendix B).</a:t>
            </a:r>
            <a:endParaRPr lang="en-GB" sz="1400" dirty="0">
              <a:solidFill>
                <a:schemeClr val="tx1"/>
              </a:solidFill>
              <a:effectLst/>
            </a:endParaRPr>
          </a:p>
          <a:p>
            <a:pPr marL="0" indent="0" algn="just" rtl="0" eaLnBrk="1" latinLnBrk="0" hangingPunct="1">
              <a:lnSpc>
                <a:spcPct val="90000"/>
              </a:lnSpc>
              <a:spcBef>
                <a:spcPts val="1000"/>
              </a:spcBef>
              <a:buNone/>
            </a:pPr>
            <a:r>
              <a:rPr lang="en-GB" sz="1400" dirty="0">
                <a:solidFill>
                  <a:schemeClr val="tx1"/>
                </a:solidFill>
                <a:effectLst/>
              </a:rPr>
              <a:t>Assistant Directors of Quality (ADQs) represent NHS GM at Safeguarding Adult Board meetings, acting under the delegated authority of the Chief Nursing Officer (CNO) and our Designated Safeguarding Nurses/Professionals are expert advisors to our partnerships and boards.</a:t>
            </a:r>
          </a:p>
          <a:p>
            <a:pPr marL="0" indent="0" algn="just" rtl="0" eaLnBrk="1" latinLnBrk="0" hangingPunct="1">
              <a:lnSpc>
                <a:spcPct val="90000"/>
              </a:lnSpc>
              <a:spcBef>
                <a:spcPts val="1000"/>
              </a:spcBef>
              <a:buNone/>
            </a:pPr>
            <a:r>
              <a:rPr lang="en-GB" sz="1400" dirty="0">
                <a:solidFill>
                  <a:schemeClr val="tx1"/>
                </a:solidFill>
                <a:effectLst/>
              </a:rPr>
              <a:t>Additionally, NHS GM plays a role in Corporate Parenting Boards and Community Safety Partnerships, addressing issues related to looked-after children, domestic violence, serious violence duty, modern slavery, and the Prevent strategy.</a:t>
            </a:r>
          </a:p>
          <a:p>
            <a:pPr marL="0" indent="0" algn="just" rtl="0" eaLnBrk="1" latinLnBrk="0" hangingPunct="1">
              <a:lnSpc>
                <a:spcPct val="90000"/>
              </a:lnSpc>
              <a:spcBef>
                <a:spcPts val="1000"/>
              </a:spcBef>
              <a:buNone/>
            </a:pPr>
            <a:r>
              <a:rPr lang="en-GB" sz="1400" dirty="0">
                <a:solidFill>
                  <a:schemeClr val="tx1"/>
                </a:solidFill>
              </a:rPr>
              <a:t>A</a:t>
            </a:r>
            <a:r>
              <a:rPr lang="en-GB" sz="1400" dirty="0">
                <a:solidFill>
                  <a:schemeClr val="tx1"/>
                </a:solidFill>
                <a:effectLst/>
              </a:rPr>
              <a:t>s mandated by </a:t>
            </a:r>
            <a:r>
              <a:rPr lang="en-GB" sz="1400" i="1" dirty="0">
                <a:solidFill>
                  <a:schemeClr val="tx1"/>
                </a:solidFill>
                <a:effectLst/>
              </a:rPr>
              <a:t>Working Together 2023</a:t>
            </a:r>
            <a:r>
              <a:rPr lang="en-GB" sz="1400" dirty="0">
                <a:solidFill>
                  <a:schemeClr val="tx1"/>
                </a:solidFill>
                <a:effectLst/>
              </a:rPr>
              <a:t>, NHS GM contributes to the annual report for each SCP and SAB, showcasing local achievements, priorities, and system learning (see Appendix A).</a:t>
            </a:r>
            <a:endParaRPr lang="en-US" sz="1400" dirty="0">
              <a:solidFill>
                <a:schemeClr val="tx1"/>
              </a:solidFill>
            </a:endParaRPr>
          </a:p>
        </p:txBody>
      </p:sp>
      <p:graphicFrame>
        <p:nvGraphicFramePr>
          <p:cNvPr id="4" name="Diagram 3" descr="diagram showing GM locality partnerships and boards">
            <a:extLst>
              <a:ext uri="{FF2B5EF4-FFF2-40B4-BE49-F238E27FC236}">
                <a16:creationId xmlns:a16="http://schemas.microsoft.com/office/drawing/2014/main" id="{051B0890-8704-6EAF-42B9-478710E18D32}"/>
              </a:ext>
            </a:extLst>
          </p:cNvPr>
          <p:cNvGraphicFramePr/>
          <p:nvPr>
            <p:extLst>
              <p:ext uri="{D42A27DB-BD31-4B8C-83A1-F6EECF244321}">
                <p14:modId xmlns:p14="http://schemas.microsoft.com/office/powerpoint/2010/main" val="1704204361"/>
              </p:ext>
            </p:extLst>
          </p:nvPr>
        </p:nvGraphicFramePr>
        <p:xfrm>
          <a:off x="7462684" y="1609282"/>
          <a:ext cx="4548683" cy="3877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Rounded Corners 6">
            <a:extLst>
              <a:ext uri="{FF2B5EF4-FFF2-40B4-BE49-F238E27FC236}">
                <a16:creationId xmlns:a16="http://schemas.microsoft.com/office/drawing/2014/main" id="{A0543EC3-98E0-D15C-22E9-4161BA97E03B}"/>
              </a:ext>
              <a:ext uri="{C183D7F6-B498-43B3-948B-1728B52AA6E4}">
                <adec:decorative xmlns:adec="http://schemas.microsoft.com/office/drawing/2017/decorative" val="1"/>
              </a:ext>
            </a:extLst>
          </p:cNvPr>
          <p:cNvSpPr/>
          <p:nvPr/>
        </p:nvSpPr>
        <p:spPr>
          <a:xfrm>
            <a:off x="8259097" y="4740284"/>
            <a:ext cx="3628506" cy="1493368"/>
          </a:xfrm>
          <a:prstGeom prst="roundRect">
            <a:avLst/>
          </a:prstGeom>
          <a:solidFill>
            <a:schemeClr val="accent6">
              <a:lumMod val="40000"/>
              <a:lumOff val="60000"/>
            </a:schemeClr>
          </a:solidFill>
          <a:ln>
            <a:solidFill>
              <a:srgbClr val="0067A5"/>
            </a:solidFill>
          </a:ln>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endParaRPr lang="en-GB" dirty="0"/>
          </a:p>
        </p:txBody>
      </p:sp>
      <p:sp>
        <p:nvSpPr>
          <p:cNvPr id="8" name="Rectangle: Rounded Corners 4">
            <a:extLst>
              <a:ext uri="{FF2B5EF4-FFF2-40B4-BE49-F238E27FC236}">
                <a16:creationId xmlns:a16="http://schemas.microsoft.com/office/drawing/2014/main" id="{C08BCAB2-CE6A-5E19-CDD8-6BA171FB7E70}"/>
              </a:ext>
            </a:extLst>
          </p:cNvPr>
          <p:cNvSpPr txBox="1"/>
          <p:nvPr/>
        </p:nvSpPr>
        <p:spPr>
          <a:xfrm>
            <a:off x="8559281" y="4914593"/>
            <a:ext cx="3028138" cy="1159214"/>
          </a:xfrm>
          <a:prstGeom prst="rect">
            <a:avLst/>
          </a:prstGeom>
          <a:solidFill>
            <a:schemeClr val="accent6">
              <a:lumMod val="40000"/>
              <a:lumOff val="60000"/>
            </a:schemeClr>
          </a:solidFill>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100" i="0" kern="1200" baseline="0" dirty="0">
                <a:latin typeface="Arial" panose="020B0604020202020204" pitchFamily="34" charset="0"/>
                <a:cs typeface="Arial" panose="020B0604020202020204" pitchFamily="34" charset="0"/>
              </a:rPr>
              <a:t>NHS GM Safeguarding Partnership and Board current annual report links are attached in </a:t>
            </a:r>
            <a:r>
              <a:rPr lang="en-GB" sz="1100" b="1" i="0" kern="1200" baseline="0" dirty="0">
                <a:latin typeface="Arial" panose="020B0604020202020204" pitchFamily="34" charset="0"/>
                <a:cs typeface="Arial" panose="020B0604020202020204" pitchFamily="34" charset="0"/>
              </a:rPr>
              <a:t>Appendix A. </a:t>
            </a:r>
            <a:r>
              <a:rPr lang="en-GB" sz="1100" i="0" kern="1200" baseline="0" dirty="0">
                <a:latin typeface="Arial" panose="020B0604020202020204" pitchFamily="34" charset="0"/>
                <a:cs typeface="Arial" panose="020B0604020202020204" pitchFamily="34" charset="0"/>
              </a:rPr>
              <a:t>The current Annual Reports will highlight the achievements throughout 2023/24 across the Boards/Partnerships</a:t>
            </a:r>
            <a:r>
              <a:rPr lang="en-GB" sz="1200" i="0" kern="1200" baseline="0" dirty="0">
                <a:latin typeface="Arial" panose="020B0604020202020204" pitchFamily="34" charset="0"/>
                <a:cs typeface="Arial" panose="020B0604020202020204" pitchFamily="34" charset="0"/>
              </a:rPr>
              <a:t>.</a:t>
            </a:r>
            <a:endParaRPr lang="en-GB" sz="1200" kern="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8748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609820-60C0-B143-8171-E0470EAE3786}"/>
              </a:ext>
            </a:extLst>
          </p:cNvPr>
          <p:cNvSpPr>
            <a:spLocks noGrp="1"/>
          </p:cNvSpPr>
          <p:nvPr>
            <p:ph type="title"/>
          </p:nvPr>
        </p:nvSpPr>
        <p:spPr>
          <a:xfrm>
            <a:off x="147484" y="235974"/>
            <a:ext cx="11670889" cy="786581"/>
          </a:xfrm>
          <a:prstGeom prst="roundRect">
            <a:avLst/>
          </a:prstGeom>
          <a:ln w="28575">
            <a:solidFill>
              <a:srgbClr val="0067A5"/>
            </a:solidFill>
          </a:ln>
        </p:spPr>
        <p:txBody>
          <a:bodyPr/>
          <a:lstStyle/>
          <a:p>
            <a:r>
              <a:rPr lang="en-US" b="1" dirty="0"/>
              <a:t>Safeguarding Assurance</a:t>
            </a:r>
          </a:p>
        </p:txBody>
      </p:sp>
      <p:sp>
        <p:nvSpPr>
          <p:cNvPr id="7" name="Content Placeholder 6">
            <a:extLst>
              <a:ext uri="{FF2B5EF4-FFF2-40B4-BE49-F238E27FC236}">
                <a16:creationId xmlns:a16="http://schemas.microsoft.com/office/drawing/2014/main" id="{1086DD3B-AC41-EDA2-AA1C-3DD9ACD1140D}"/>
              </a:ext>
            </a:extLst>
          </p:cNvPr>
          <p:cNvSpPr>
            <a:spLocks noGrp="1"/>
          </p:cNvSpPr>
          <p:nvPr>
            <p:ph idx="1"/>
          </p:nvPr>
        </p:nvSpPr>
        <p:spPr>
          <a:xfrm>
            <a:off x="147484" y="1170432"/>
            <a:ext cx="4994787" cy="5249248"/>
          </a:xfrm>
          <a:ln w="19050">
            <a:noFill/>
          </a:ln>
        </p:spPr>
        <p:txBody>
          <a:bodyPr vert="horz" lIns="91440" tIns="45720" rIns="91440" bIns="45720" rtlCol="0" anchor="t">
            <a:noAutofit/>
          </a:bodyPr>
          <a:lstStyle/>
          <a:p>
            <a:pPr marL="0" indent="0">
              <a:buNone/>
            </a:pPr>
            <a:r>
              <a:rPr lang="en-GB" sz="1250" dirty="0"/>
              <a:t>NHS Greater Manchester (NHS GM) has fulfilled its statutory duty to ensure safe systems of care and to secure assurance that all commissioned providers meet their safeguarding responsibilities for children, young people, and adults at risk. Throughout 2024/25, NHS GM operated in accordance with the Safeguarding Accountability and Assurance Framework (SAAF), embedding safeguarding within its system governance.</a:t>
            </a:r>
          </a:p>
          <a:p>
            <a:pPr marL="0" indent="0">
              <a:buNone/>
            </a:pPr>
            <a:r>
              <a:rPr lang="en-GB" sz="1250" dirty="0"/>
              <a:t>The NHS GM Safeguarding Contractual Standards provided a consistent audit framework for both NHS and non-NHS providers, enabling robust oversight and annual assurance. This work was led by the Designated Safeguarding Team in collaboration with commissioning, contracting, and quality colleagues, with streamlined processes developed alongside locality safeguarding leads to support </a:t>
            </a:r>
            <a:r>
              <a:rPr lang="en-GB" sz="1250" dirty="0">
                <a:solidFill>
                  <a:schemeClr val="tx1"/>
                </a:solidFill>
              </a:rPr>
              <a:t>continuous</a:t>
            </a:r>
            <a:r>
              <a:rPr lang="en-GB" sz="1250" dirty="0"/>
              <a:t> improvement.</a:t>
            </a:r>
          </a:p>
          <a:p>
            <a:pPr marL="0" indent="0">
              <a:buNone/>
            </a:pPr>
            <a:r>
              <a:rPr lang="en-GB" sz="1250" dirty="0"/>
              <a:t>A pan-Greater Manchester assurance model supported early risk identification and enhanced system-wide visibility. This model was aligned with the NHS GM Quality Oversight Framework and Quality Strategy, ensuring safeguarding remained integral to broader quality governance.</a:t>
            </a:r>
          </a:p>
          <a:p>
            <a:pPr marL="0" indent="0">
              <a:buNone/>
            </a:pPr>
            <a:r>
              <a:rPr lang="en-GB" sz="1250" dirty="0"/>
              <a:t>At a national level, NHS GM actively engaged with NHS England’s assurance mechanisms, including quarterly submissions through the Safeguarding Commissioning Assurance Toolkit (SCAT). This included the use of the Provider SCAT tool, self-assessment heatmaps, the Safeguarding Case Review Tracker (SCRT), and the Safeguarding Integrated Data Dashboards (SIDD). These tools collectively strengthened compliance monitoring, informed system learning, and supported continuous improvement in safeguarding practice.</a:t>
            </a:r>
          </a:p>
        </p:txBody>
      </p:sp>
      <p:graphicFrame>
        <p:nvGraphicFramePr>
          <p:cNvPr id="6" name="Table 7">
            <a:extLst>
              <a:ext uri="{FF2B5EF4-FFF2-40B4-BE49-F238E27FC236}">
                <a16:creationId xmlns:a16="http://schemas.microsoft.com/office/drawing/2014/main" id="{FA6963CC-7EF1-5AA1-21D4-751E00E2D30C}"/>
              </a:ext>
            </a:extLst>
          </p:cNvPr>
          <p:cNvGraphicFramePr>
            <a:graphicFrameLocks/>
          </p:cNvGraphicFramePr>
          <p:nvPr>
            <p:extLst>
              <p:ext uri="{D42A27DB-BD31-4B8C-83A1-F6EECF244321}">
                <p14:modId xmlns:p14="http://schemas.microsoft.com/office/powerpoint/2010/main" val="1992904237"/>
              </p:ext>
            </p:extLst>
          </p:nvPr>
        </p:nvGraphicFramePr>
        <p:xfrm>
          <a:off x="5211098" y="4440338"/>
          <a:ext cx="6607275" cy="1797429"/>
        </p:xfrm>
        <a:graphic>
          <a:graphicData uri="http://schemas.openxmlformats.org/drawingml/2006/table">
            <a:tbl>
              <a:tblPr firstRow="1" bandRow="1">
                <a:tableStyleId>{93296810-A885-4BE3-A3E7-6D5BEEA58F35}</a:tableStyleId>
              </a:tblPr>
              <a:tblGrid>
                <a:gridCol w="6607275">
                  <a:extLst>
                    <a:ext uri="{9D8B030D-6E8A-4147-A177-3AD203B41FA5}">
                      <a16:colId xmlns:a16="http://schemas.microsoft.com/office/drawing/2014/main" val="263372121"/>
                    </a:ext>
                  </a:extLst>
                </a:gridCol>
              </a:tblGrid>
              <a:tr h="31494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400" dirty="0">
                          <a:solidFill>
                            <a:srgbClr val="002060"/>
                          </a:solidFill>
                          <a:latin typeface="Arial" panose="020B0604020202020204" pitchFamily="34" charset="0"/>
                          <a:cs typeface="Arial" panose="020B0604020202020204" pitchFamily="34" charset="0"/>
                        </a:rPr>
                        <a:t>Priorities for 2025-26</a:t>
                      </a:r>
                    </a:p>
                  </a:txBody>
                  <a:tcPr/>
                </a:tc>
                <a:extLst>
                  <a:ext uri="{0D108BD9-81ED-4DB2-BD59-A6C34878D82A}">
                    <a16:rowId xmlns:a16="http://schemas.microsoft.com/office/drawing/2014/main" val="1370400085"/>
                  </a:ext>
                </a:extLst>
              </a:tr>
              <a:tr h="148248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lvl="0" indent="-171450" algn="just">
                        <a:lnSpc>
                          <a:spcPct val="100000"/>
                        </a:lnSpc>
                        <a:spcBef>
                          <a:spcPts val="0"/>
                        </a:spcBef>
                        <a:spcAft>
                          <a:spcPts val="0"/>
                        </a:spcAft>
                        <a:buFont typeface="Calibri"/>
                        <a:buChar char="-"/>
                      </a:pPr>
                      <a:r>
                        <a:rPr lang="en-GB" sz="1100" b="0" u="none" strike="noStrike" noProof="0" dirty="0">
                          <a:latin typeface="Arial" panose="020B0604020202020204" pitchFamily="34" charset="0"/>
                          <a:cs typeface="Arial" panose="020B0604020202020204" pitchFamily="34" charset="0"/>
                        </a:rPr>
                        <a:t>Implement a new NHS Foundation Trust Safeguarding Assurance Framework aligned with the NHS Provider SIDD, reducing duplication and enhancing system-wide oversight.</a:t>
                      </a:r>
                    </a:p>
                    <a:p>
                      <a:pPr marL="171450" lvl="0" indent="-171450" algn="just">
                        <a:lnSpc>
                          <a:spcPct val="100000"/>
                        </a:lnSpc>
                        <a:spcBef>
                          <a:spcPts val="0"/>
                        </a:spcBef>
                        <a:spcAft>
                          <a:spcPts val="0"/>
                        </a:spcAft>
                        <a:buFont typeface="Calibri"/>
                        <a:buChar char="-"/>
                      </a:pPr>
                      <a:r>
                        <a:rPr lang="en-GB" sz="1100" b="0" u="none" strike="noStrike" noProof="0" dirty="0">
                          <a:latin typeface="Arial" panose="020B0604020202020204" pitchFamily="34" charset="0"/>
                          <a:cs typeface="Arial" panose="020B0604020202020204" pitchFamily="34" charset="0"/>
                        </a:rPr>
                        <a:t>Develop a tailored safeguarding assurance framework for non-NHS providers, incorporating an Annual Quality and Safeguarding Self-Assessment to drive consistency and accountability.</a:t>
                      </a:r>
                    </a:p>
                    <a:p>
                      <a:pPr marL="171450" lvl="0" indent="-171450" algn="just">
                        <a:lnSpc>
                          <a:spcPct val="100000"/>
                        </a:lnSpc>
                        <a:spcBef>
                          <a:spcPts val="0"/>
                        </a:spcBef>
                        <a:spcAft>
                          <a:spcPts val="0"/>
                        </a:spcAft>
                        <a:buFont typeface="Calibri"/>
                        <a:buChar char="-"/>
                      </a:pPr>
                      <a:r>
                        <a:rPr lang="en-GB" sz="1100" b="0" u="none" strike="noStrike" noProof="0" dirty="0">
                          <a:latin typeface="Arial" panose="020B0604020202020204" pitchFamily="34" charset="0"/>
                          <a:cs typeface="Arial" panose="020B0604020202020204" pitchFamily="34" charset="0"/>
                        </a:rPr>
                        <a:t>Establish a collaborative risk stratification model with Quality and Contracting functions to ensure assurance activity is proportionate, targeted, and responsive to emerging risks.</a:t>
                      </a:r>
                    </a:p>
                    <a:p>
                      <a:pPr marL="171450" lvl="0" indent="-171450" algn="just">
                        <a:lnSpc>
                          <a:spcPct val="100000"/>
                        </a:lnSpc>
                        <a:spcBef>
                          <a:spcPts val="0"/>
                        </a:spcBef>
                        <a:spcAft>
                          <a:spcPts val="0"/>
                        </a:spcAft>
                        <a:buFont typeface="Calibri"/>
                        <a:buChar char="-"/>
                      </a:pPr>
                      <a:r>
                        <a:rPr lang="en-GB" sz="1100" b="0" u="none" strike="noStrike" noProof="0" dirty="0">
                          <a:latin typeface="Arial" panose="020B0604020202020204" pitchFamily="34" charset="0"/>
                          <a:cs typeface="Arial" panose="020B0604020202020204" pitchFamily="34" charset="0"/>
                        </a:rPr>
                        <a:t>Launch a centralised digital platform to streamline provider submissions supporting the strategic and contracting function strengthen real-time safeguarding intelligence across the system.</a:t>
                      </a:r>
                    </a:p>
                  </a:txBody>
                  <a:tcPr/>
                </a:tc>
                <a:extLst>
                  <a:ext uri="{0D108BD9-81ED-4DB2-BD59-A6C34878D82A}">
                    <a16:rowId xmlns:a16="http://schemas.microsoft.com/office/drawing/2014/main" val="1529569343"/>
                  </a:ext>
                </a:extLst>
              </a:tr>
            </a:tbl>
          </a:graphicData>
        </a:graphic>
      </p:graphicFrame>
      <p:graphicFrame>
        <p:nvGraphicFramePr>
          <p:cNvPr id="2" name="Table 7">
            <a:extLst>
              <a:ext uri="{FF2B5EF4-FFF2-40B4-BE49-F238E27FC236}">
                <a16:creationId xmlns:a16="http://schemas.microsoft.com/office/drawing/2014/main" id="{354B78D6-C3A7-90D7-1CAD-10BCA930F350}"/>
              </a:ext>
            </a:extLst>
          </p:cNvPr>
          <p:cNvGraphicFramePr>
            <a:graphicFrameLocks/>
          </p:cNvGraphicFramePr>
          <p:nvPr>
            <p:extLst>
              <p:ext uri="{D42A27DB-BD31-4B8C-83A1-F6EECF244321}">
                <p14:modId xmlns:p14="http://schemas.microsoft.com/office/powerpoint/2010/main" val="3146358841"/>
              </p:ext>
            </p:extLst>
          </p:nvPr>
        </p:nvGraphicFramePr>
        <p:xfrm>
          <a:off x="5211097" y="1170432"/>
          <a:ext cx="6607275" cy="3122029"/>
        </p:xfrm>
        <a:graphic>
          <a:graphicData uri="http://schemas.openxmlformats.org/drawingml/2006/table">
            <a:tbl>
              <a:tblPr firstRow="1" bandRow="1">
                <a:tableStyleId>{93296810-A885-4BE3-A3E7-6D5BEEA58F35}</a:tableStyleId>
              </a:tblPr>
              <a:tblGrid>
                <a:gridCol w="6607275">
                  <a:extLst>
                    <a:ext uri="{9D8B030D-6E8A-4147-A177-3AD203B41FA5}">
                      <a16:colId xmlns:a16="http://schemas.microsoft.com/office/drawing/2014/main" val="1929012820"/>
                    </a:ext>
                  </a:extLst>
                </a:gridCol>
              </a:tblGrid>
              <a:tr h="30087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400" dirty="0">
                          <a:solidFill>
                            <a:srgbClr val="002060"/>
                          </a:solidFill>
                          <a:latin typeface="Arial" panose="020B0604020202020204" pitchFamily="34" charset="0"/>
                          <a:cs typeface="Arial" panose="020B0604020202020204" pitchFamily="34" charset="0"/>
                        </a:rPr>
                        <a:t>Achievements 2024-25</a:t>
                      </a:r>
                    </a:p>
                  </a:txBody>
                  <a:tcPr/>
                </a:tc>
                <a:extLst>
                  <a:ext uri="{0D108BD9-81ED-4DB2-BD59-A6C34878D82A}">
                    <a16:rowId xmlns:a16="http://schemas.microsoft.com/office/drawing/2014/main" val="1370400085"/>
                  </a:ext>
                </a:extLst>
              </a:tr>
              <a:tr h="281722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lvl="0" indent="-171450" algn="l">
                        <a:lnSpc>
                          <a:spcPct val="100000"/>
                        </a:lnSpc>
                        <a:spcBef>
                          <a:spcPts val="0"/>
                        </a:spcBef>
                        <a:spcAft>
                          <a:spcPts val="0"/>
                        </a:spcAft>
                        <a:buFont typeface="Calibri" panose="020B0604020202020204" pitchFamily="34" charset="0"/>
                        <a:buChar char="-"/>
                      </a:pPr>
                      <a:r>
                        <a:rPr lang="en-GB" sz="1100" dirty="0">
                          <a:latin typeface="Arial" panose="020B0604020202020204" pitchFamily="34" charset="0"/>
                          <a:cs typeface="Arial" panose="020B0604020202020204" pitchFamily="34" charset="0"/>
                        </a:rPr>
                        <a:t>Reviewed and enhanced the NHS GM Safeguarding Assurance Framework for NHS and non-NHS providers, ensuring alignment with statutory duties and strategic safeguarding objectives.</a:t>
                      </a:r>
                    </a:p>
                    <a:p>
                      <a:pPr marL="171450" lvl="0" indent="-171450" algn="l">
                        <a:lnSpc>
                          <a:spcPct val="100000"/>
                        </a:lnSpc>
                        <a:spcBef>
                          <a:spcPts val="0"/>
                        </a:spcBef>
                        <a:spcAft>
                          <a:spcPts val="0"/>
                        </a:spcAft>
                        <a:buFont typeface="Calibri" panose="020B0604020202020204" pitchFamily="34" charset="0"/>
                        <a:buChar char="-"/>
                      </a:pPr>
                      <a:r>
                        <a:rPr lang="en-GB" sz="1100" dirty="0">
                          <a:latin typeface="Arial" panose="020B0604020202020204" pitchFamily="34" charset="0"/>
                          <a:cs typeface="Arial" panose="020B0604020202020204" pitchFamily="34" charset="0"/>
                        </a:rPr>
                        <a:t>Re-modelled Safeguarding Contractual Standards to enable consistent, proportionate, and outcome-focused assurance, aligned with the NHS Provider Safeguarding Integrated Data Dashboard (SIDD).</a:t>
                      </a:r>
                    </a:p>
                    <a:p>
                      <a:pPr marL="171450" lvl="0" indent="-171450" algn="l">
                        <a:lnSpc>
                          <a:spcPct val="100000"/>
                        </a:lnSpc>
                        <a:spcBef>
                          <a:spcPts val="0"/>
                        </a:spcBef>
                        <a:spcAft>
                          <a:spcPts val="0"/>
                        </a:spcAft>
                        <a:buFont typeface="Calibri" panose="020B0604020202020204" pitchFamily="34" charset="0"/>
                        <a:buChar char="-"/>
                      </a:pPr>
                      <a:r>
                        <a:rPr lang="en-GB" sz="1100" dirty="0">
                          <a:latin typeface="Arial" panose="020B0604020202020204" pitchFamily="34" charset="0"/>
                          <a:cs typeface="Arial" panose="020B0604020202020204" pitchFamily="34" charset="0"/>
                        </a:rPr>
                        <a:t>Implemented a unified system for monitoring provider compliance, strengthening assurance reporting through integrated quality and contractual governance pathways.</a:t>
                      </a:r>
                    </a:p>
                    <a:p>
                      <a:pPr marL="171450" lvl="0" indent="-171450" algn="l">
                        <a:lnSpc>
                          <a:spcPct val="100000"/>
                        </a:lnSpc>
                        <a:spcBef>
                          <a:spcPts val="0"/>
                        </a:spcBef>
                        <a:spcAft>
                          <a:spcPts val="0"/>
                        </a:spcAft>
                        <a:buFont typeface="Calibri" panose="020B0604020202020204" pitchFamily="34" charset="0"/>
                        <a:buChar char="-"/>
                      </a:pPr>
                      <a:r>
                        <a:rPr lang="en-GB" sz="1100" dirty="0">
                          <a:latin typeface="Arial" panose="020B0604020202020204" pitchFamily="34" charset="0"/>
                          <a:cs typeface="Arial" panose="020B0604020202020204" pitchFamily="34" charset="0"/>
                        </a:rPr>
                        <a:t>Established and audited locality health collaborative meetings to foster cross-system intelligence, identify emerging risks, and embed evidence-informed safeguarding practice.</a:t>
                      </a:r>
                    </a:p>
                    <a:p>
                      <a:pPr marL="171450" lvl="0" indent="-171450" algn="l">
                        <a:lnSpc>
                          <a:spcPct val="100000"/>
                        </a:lnSpc>
                        <a:spcBef>
                          <a:spcPts val="0"/>
                        </a:spcBef>
                        <a:spcAft>
                          <a:spcPts val="0"/>
                        </a:spcAft>
                        <a:buFont typeface="Calibri" panose="020B0604020202020204" pitchFamily="34" charset="0"/>
                        <a:buChar char="-"/>
                      </a:pPr>
                      <a:r>
                        <a:rPr lang="en-GB" sz="1100" dirty="0">
                          <a:latin typeface="Arial" panose="020B0604020202020204" pitchFamily="34" charset="0"/>
                          <a:cs typeface="Arial" panose="020B0604020202020204" pitchFamily="34" charset="0"/>
                        </a:rPr>
                        <a:t>Provided expert safeguarding input into the implementation of the Provider Selection Regime (PSR), ensuring safeguarding standards are upheld throughout flexible commissioning processes.</a:t>
                      </a:r>
                    </a:p>
                    <a:p>
                      <a:pPr marL="171450" lvl="0" indent="-171450" algn="l">
                        <a:lnSpc>
                          <a:spcPct val="100000"/>
                        </a:lnSpc>
                        <a:spcBef>
                          <a:spcPts val="0"/>
                        </a:spcBef>
                        <a:spcAft>
                          <a:spcPts val="0"/>
                        </a:spcAft>
                        <a:buFont typeface="Calibri" panose="020B0604020202020204" pitchFamily="34" charset="0"/>
                        <a:buChar char="-"/>
                      </a:pPr>
                      <a:r>
                        <a:rPr lang="en-GB" sz="1100" dirty="0">
                          <a:latin typeface="Arial" panose="020B0604020202020204" pitchFamily="34" charset="0"/>
                          <a:cs typeface="Arial" panose="020B0604020202020204" pitchFamily="34" charset="0"/>
                        </a:rPr>
                        <a:t>Introduced a standardised, Named GP-led safeguarding assurance process across primary care, enhancing visibility and accountability at place level.</a:t>
                      </a:r>
                    </a:p>
                    <a:p>
                      <a:pPr marL="171450" lvl="0" indent="-171450" algn="l">
                        <a:lnSpc>
                          <a:spcPct val="100000"/>
                        </a:lnSpc>
                        <a:spcBef>
                          <a:spcPts val="0"/>
                        </a:spcBef>
                        <a:spcAft>
                          <a:spcPts val="0"/>
                        </a:spcAft>
                        <a:buFont typeface="Calibri" panose="020B0604020202020204" pitchFamily="34" charset="0"/>
                        <a:buChar char="-"/>
                      </a:pPr>
                      <a:r>
                        <a:rPr lang="en-GB" sz="1100" dirty="0">
                          <a:latin typeface="Arial" panose="020B0604020202020204" pitchFamily="34" charset="0"/>
                          <a:cs typeface="Arial" panose="020B0604020202020204" pitchFamily="34" charset="0"/>
                        </a:rPr>
                        <a:t>Strengthened alignment with Quality and Contracting functions to streamline reporting, reduce duplication, and enhance system-wide safeguarding intelligence.</a:t>
                      </a:r>
                    </a:p>
                    <a:p>
                      <a:pPr marL="171450" lvl="0" indent="-171450" algn="l">
                        <a:lnSpc>
                          <a:spcPct val="100000"/>
                        </a:lnSpc>
                        <a:spcBef>
                          <a:spcPts val="0"/>
                        </a:spcBef>
                        <a:spcAft>
                          <a:spcPts val="0"/>
                        </a:spcAft>
                        <a:buFont typeface="Calibri" panose="020B0604020202020204" pitchFamily="34" charset="0"/>
                        <a:buChar char="-"/>
                      </a:pPr>
                      <a:r>
                        <a:rPr lang="en-GB" sz="1100" dirty="0">
                          <a:latin typeface="Arial" panose="020B0604020202020204" pitchFamily="34" charset="0"/>
                          <a:cs typeface="Arial" panose="020B0604020202020204" pitchFamily="34" charset="0"/>
                        </a:rPr>
                        <a:t>Facilitated targeted engagement sessions to inform assurance processes and supported providers in completing high-quality submissions, resulting in improved response rates and data quality.</a:t>
                      </a:r>
                    </a:p>
                  </a:txBody>
                  <a:tcPr/>
                </a:tc>
                <a:extLst>
                  <a:ext uri="{0D108BD9-81ED-4DB2-BD59-A6C34878D82A}">
                    <a16:rowId xmlns:a16="http://schemas.microsoft.com/office/drawing/2014/main" val="1529569343"/>
                  </a:ext>
                </a:extLst>
              </a:tr>
            </a:tbl>
          </a:graphicData>
        </a:graphic>
      </p:graphicFrame>
    </p:spTree>
    <p:extLst>
      <p:ext uri="{BB962C8B-B14F-4D97-AF65-F5344CB8AC3E}">
        <p14:creationId xmlns:p14="http://schemas.microsoft.com/office/powerpoint/2010/main" val="3518651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609820-60C0-B143-8171-E0470EAE3786}"/>
              </a:ext>
            </a:extLst>
          </p:cNvPr>
          <p:cNvSpPr>
            <a:spLocks noGrp="1"/>
          </p:cNvSpPr>
          <p:nvPr>
            <p:ph type="title"/>
          </p:nvPr>
        </p:nvSpPr>
        <p:spPr>
          <a:xfrm>
            <a:off x="341485" y="275304"/>
            <a:ext cx="11509029" cy="777643"/>
          </a:xfrm>
          <a:prstGeom prst="roundRect">
            <a:avLst/>
          </a:prstGeom>
          <a:ln w="28575">
            <a:solidFill>
              <a:srgbClr val="0067A5"/>
            </a:solidFill>
          </a:ln>
        </p:spPr>
        <p:txBody>
          <a:bodyPr/>
          <a:lstStyle/>
          <a:p>
            <a:r>
              <a:rPr lang="en-US" b="1" dirty="0">
                <a:solidFill>
                  <a:schemeClr val="tx1"/>
                </a:solidFill>
              </a:rPr>
              <a:t>Safeguarding Statutory Reviews </a:t>
            </a:r>
          </a:p>
        </p:txBody>
      </p:sp>
      <p:sp>
        <p:nvSpPr>
          <p:cNvPr id="2" name="Content Placeholder 1">
            <a:extLst>
              <a:ext uri="{FF2B5EF4-FFF2-40B4-BE49-F238E27FC236}">
                <a16:creationId xmlns:a16="http://schemas.microsoft.com/office/drawing/2014/main" id="{ED6877C1-A69E-4849-B53C-0A6670B512EC}"/>
              </a:ext>
            </a:extLst>
          </p:cNvPr>
          <p:cNvSpPr>
            <a:spLocks noGrp="1"/>
          </p:cNvSpPr>
          <p:nvPr>
            <p:ph idx="1"/>
          </p:nvPr>
        </p:nvSpPr>
        <p:spPr>
          <a:xfrm>
            <a:off x="446283" y="1279359"/>
            <a:ext cx="6261751" cy="5194593"/>
          </a:xfrm>
          <a:ln w="19050">
            <a:noFill/>
          </a:ln>
        </p:spPr>
        <p:txBody>
          <a:bodyPr>
            <a:normAutofit lnSpcReduction="10000"/>
          </a:bodyPr>
          <a:lstStyle/>
          <a:p>
            <a:pPr marL="0" indent="0">
              <a:buNone/>
            </a:pPr>
            <a:r>
              <a:rPr lang="en-GB" sz="1400" i="0" dirty="0">
                <a:solidFill>
                  <a:srgbClr val="424242"/>
                </a:solidFill>
                <a:effectLst/>
              </a:rPr>
              <a:t>ICBs are statutory partners in all safeguarding reviews, including, Child Safeguarding Practice Reviews (CSPRs), </a:t>
            </a:r>
            <a:r>
              <a:rPr lang="en-GB" sz="1400" dirty="0">
                <a:solidFill>
                  <a:srgbClr val="424242"/>
                </a:solidFill>
              </a:rPr>
              <a:t>Safeguarding Adult Reviews (SARs) </a:t>
            </a:r>
            <a:r>
              <a:rPr lang="en-GB" sz="1400" i="0" dirty="0">
                <a:solidFill>
                  <a:srgbClr val="424242"/>
                </a:solidFill>
                <a:effectLst/>
              </a:rPr>
              <a:t>and Domestic Homicide Reviews (DHRs), as set out in the Care Act 2014, the Children and Social Work Act 2017, and the Domestic Violence, Crime and Victims Act 2004.</a:t>
            </a:r>
          </a:p>
          <a:p>
            <a:pPr marL="0" indent="0">
              <a:buNone/>
            </a:pPr>
            <a:r>
              <a:rPr lang="en-GB" sz="1400" i="0" dirty="0">
                <a:solidFill>
                  <a:srgbClr val="424242"/>
                </a:solidFill>
                <a:effectLst/>
              </a:rPr>
              <a:t>NHS GM fulfils this duty through its Designated Safeguarding Teams across all ten GM localities, working in partnership with Safeguarding Children’s Safeguarding Partnerships, </a:t>
            </a:r>
            <a:r>
              <a:rPr lang="en-GB" sz="1400" dirty="0">
                <a:solidFill>
                  <a:srgbClr val="424242"/>
                </a:solidFill>
              </a:rPr>
              <a:t>Safeguarding Adult Boards </a:t>
            </a:r>
            <a:r>
              <a:rPr lang="en-GB" sz="1400" i="0" dirty="0">
                <a:solidFill>
                  <a:srgbClr val="424242"/>
                </a:solidFill>
                <a:effectLst/>
              </a:rPr>
              <a:t>and Community Safety Partnerships. Learning from these reviews informs local and GM system development and drives improvements in outcomes for our population. Thematic learning contributes to regional and national safeguarding priorities.</a:t>
            </a:r>
          </a:p>
          <a:p>
            <a:pPr marL="0" indent="0" algn="l">
              <a:buNone/>
            </a:pPr>
            <a:r>
              <a:rPr lang="en-GB" sz="1400" i="0" dirty="0">
                <a:solidFill>
                  <a:srgbClr val="424242"/>
                </a:solidFill>
                <a:effectLst/>
              </a:rPr>
              <a:t>Between 1 April 2024 and 31 March 2025, 45 statutory reviews were initiated across GM. The following graphs provide an overview of this activity.</a:t>
            </a:r>
          </a:p>
          <a:p>
            <a:pPr marL="0" indent="0" algn="l">
              <a:buNone/>
            </a:pPr>
            <a:r>
              <a:rPr lang="en-GB" sz="1400" i="0" dirty="0">
                <a:solidFill>
                  <a:srgbClr val="424242"/>
                </a:solidFill>
                <a:effectLst/>
              </a:rPr>
              <a:t>NHS GM has robust assurance and governance processes for oversight of our statutory safeguarding reviews where statutory timescales are challenged. NHS GM Statutory Review Platform enables centralised tracking of review progress, identification of learning themes, and consistent reporting across localities with links into safeguarding partnerships and boards. </a:t>
            </a:r>
          </a:p>
          <a:p>
            <a:pPr marL="0" indent="0" algn="l">
              <a:buNone/>
            </a:pPr>
            <a:r>
              <a:rPr lang="en-GB" sz="1400" i="0" dirty="0">
                <a:solidFill>
                  <a:srgbClr val="424242"/>
                </a:solidFill>
                <a:effectLst/>
              </a:rPr>
              <a:t>Delayed reviews are often due to legal proceedings, coronial processes, and author-related challenges which are sometimes unavoidable, NHS GM and statutory partners remain focused on embedding learning and improving outcomes. Regional and national efforts continue to build author capacity and ensure safeguarding partnerships have the resilience and resources required to meet statutory obligations.</a:t>
            </a:r>
          </a:p>
          <a:p>
            <a:pPr marL="0" indent="0" algn="l">
              <a:buNone/>
            </a:pPr>
            <a:endParaRPr lang="en-GB" sz="1400" i="0" dirty="0">
              <a:solidFill>
                <a:srgbClr val="424242"/>
              </a:solidFill>
              <a:effectLst/>
            </a:endParaRPr>
          </a:p>
          <a:p>
            <a:pPr marL="0" indent="0" algn="l">
              <a:buNone/>
            </a:pPr>
            <a:endParaRPr lang="en-GB" sz="1400" i="0" dirty="0">
              <a:solidFill>
                <a:srgbClr val="424242"/>
              </a:solidFill>
              <a:effectLst/>
            </a:endParaRPr>
          </a:p>
          <a:p>
            <a:pPr marL="0" indent="0">
              <a:buNone/>
            </a:pPr>
            <a:endParaRPr lang="en-US" sz="1400" dirty="0"/>
          </a:p>
          <a:p>
            <a:pPr marL="0" indent="0">
              <a:buNone/>
            </a:pPr>
            <a:endParaRPr lang="en-US" sz="1400" dirty="0"/>
          </a:p>
        </p:txBody>
      </p:sp>
      <p:graphicFrame>
        <p:nvGraphicFramePr>
          <p:cNvPr id="6" name="Chart 5" descr="Bar chart titled 'GM Statutory Review Activity 2024/2025' showing the number of safeguarding reviews across five categories: Child Safeguarding Practice Review, Domestic Homicide Review, Rapid Review (Child), Safeguarding Adult Review, and Total. Each category has three bars: pink for reviews opened during 2024/25, orange for reviews closed or published during 2024/25, and blue for reviews still open at the end of 2024/25. Notable figures include 30 open Child Safeguarding Practice Reviews, 33 open Domestic Homicide Reviews, and a total of 92 reviews still open at year-end.">
            <a:extLst>
              <a:ext uri="{FF2B5EF4-FFF2-40B4-BE49-F238E27FC236}">
                <a16:creationId xmlns:a16="http://schemas.microsoft.com/office/drawing/2014/main" id="{1967F960-145B-123D-8E08-F99667F170C3}"/>
              </a:ext>
            </a:extLst>
          </p:cNvPr>
          <p:cNvGraphicFramePr/>
          <p:nvPr>
            <p:extLst>
              <p:ext uri="{D42A27DB-BD31-4B8C-83A1-F6EECF244321}">
                <p14:modId xmlns:p14="http://schemas.microsoft.com/office/powerpoint/2010/main" val="907613320"/>
              </p:ext>
            </p:extLst>
          </p:nvPr>
        </p:nvGraphicFramePr>
        <p:xfrm>
          <a:off x="6795771" y="1279359"/>
          <a:ext cx="5054743" cy="48559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98227"/>
      </p:ext>
    </p:extLst>
  </p:cSld>
  <p:clrMapOvr>
    <a:masterClrMapping/>
  </p:clrMapOvr>
</p:sld>
</file>

<file path=ppt/theme/theme1.xml><?xml version="1.0" encoding="utf-8"?>
<a:theme xmlns:a="http://schemas.openxmlformats.org/drawingml/2006/main" name="Office Theme">
  <a:themeElements>
    <a:clrScheme name="NHS GM">
      <a:dk1>
        <a:srgbClr val="415563"/>
      </a:dk1>
      <a:lt1>
        <a:srgbClr val="FFFFFF"/>
      </a:lt1>
      <a:dk2>
        <a:srgbClr val="415563"/>
      </a:dk2>
      <a:lt2>
        <a:srgbClr val="E8EDEE"/>
      </a:lt2>
      <a:accent1>
        <a:srgbClr val="AE2473"/>
      </a:accent1>
      <a:accent2>
        <a:srgbClr val="ED7D31"/>
      </a:accent2>
      <a:accent3>
        <a:srgbClr val="005EB8"/>
      </a:accent3>
      <a:accent4>
        <a:srgbClr val="FFC000"/>
      </a:accent4>
      <a:accent5>
        <a:srgbClr val="FFFFFF"/>
      </a:accent5>
      <a:accent6>
        <a:srgbClr val="28B5E9"/>
      </a:accent6>
      <a:hlink>
        <a:srgbClr val="006AB4"/>
      </a:hlink>
      <a:folHlink>
        <a:srgbClr val="AE247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110A42A764254A837B1C37366587EE" ma:contentTypeVersion="14" ma:contentTypeDescription="Create a new document." ma:contentTypeScope="" ma:versionID="a2e878ab4acc04ac54fcf5acd4a2cfec">
  <xsd:schema xmlns:xsd="http://www.w3.org/2001/XMLSchema" xmlns:xs="http://www.w3.org/2001/XMLSchema" xmlns:p="http://schemas.microsoft.com/office/2006/metadata/properties" xmlns:ns1="http://schemas.microsoft.com/sharepoint/v3" xmlns:ns2="931d9458-c4f2-4084-be64-2c61058883dc" xmlns:ns3="ec63b4d2-eec5-411f-9b6e-7e5282ec0992" targetNamespace="http://schemas.microsoft.com/office/2006/metadata/properties" ma:root="true" ma:fieldsID="080b93bdd5a74fed9df5a0b94e7d9d1a" ns1:_="" ns2:_="" ns3:_="">
    <xsd:import namespace="http://schemas.microsoft.com/sharepoint/v3"/>
    <xsd:import namespace="931d9458-c4f2-4084-be64-2c61058883dc"/>
    <xsd:import namespace="ec63b4d2-eec5-411f-9b6e-7e5282ec099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1d9458-c4f2-4084-be64-2c61058883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c63b4d2-eec5-411f-9b6e-7e5282ec099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31d9458-c4f2-4084-be64-2c61058883dc">
      <Terms xmlns="http://schemas.microsoft.com/office/infopath/2007/PartnerControls"/>
    </lcf76f155ced4ddcb4097134ff3c332f>
    <SharedWithUsers xmlns="ec63b4d2-eec5-411f-9b6e-7e5282ec0992">
      <UserInfo>
        <DisplayName>Berry Graeme (CCG-Bury)</DisplayName>
        <AccountId>1000</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A0E6E3-7534-4FD0-B028-A83663A76825}">
  <ds:schemaRefs>
    <ds:schemaRef ds:uri="931d9458-c4f2-4084-be64-2c61058883dc"/>
    <ds:schemaRef ds:uri="ec63b4d2-eec5-411f-9b6e-7e5282ec099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2E7788E-0669-44E1-ACFD-133B843A40C9}">
  <ds:schemaRefs>
    <ds:schemaRef ds:uri="http://purl.org/dc/elements/1.1/"/>
    <ds:schemaRef ds:uri="ec63b4d2-eec5-411f-9b6e-7e5282ec0992"/>
    <ds:schemaRef ds:uri="http://schemas.microsoft.com/office/2006/documentManagement/types"/>
    <ds:schemaRef ds:uri="http://purl.org/dc/terms/"/>
    <ds:schemaRef ds:uri="http://schemas.openxmlformats.org/package/2006/metadata/core-properties"/>
    <ds:schemaRef ds:uri="http://schemas.microsoft.com/office/2006/metadata/properties"/>
    <ds:schemaRef ds:uri="931d9458-c4f2-4084-be64-2c61058883dc"/>
    <ds:schemaRef ds:uri="http://schemas.microsoft.com/office/infopath/2007/PartnerControls"/>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AEEDEF6D-5548-4B73-9013-A018C90CFEB1}">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TotalTime>299</TotalTime>
  <Words>8438</Words>
  <Application>Microsoft Office PowerPoint</Application>
  <PresentationFormat>Widescreen</PresentationFormat>
  <Paragraphs>430</Paragraphs>
  <Slides>23</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Aptos</vt:lpstr>
      <vt:lpstr>Arial</vt:lpstr>
      <vt:lpstr>Calibri</vt:lpstr>
      <vt:lpstr>Calibri Light</vt:lpstr>
      <vt:lpstr>Courier New</vt:lpstr>
      <vt:lpstr>Segoe Sans</vt:lpstr>
      <vt:lpstr>Times New Roman</vt:lpstr>
      <vt:lpstr>Office Theme</vt:lpstr>
      <vt:lpstr>NHS Greater Manchester Safeguarding Annual Report 2024/25</vt:lpstr>
      <vt:lpstr>NHS Greater Manchester Key Demographics </vt:lpstr>
      <vt:lpstr>Executive Summary</vt:lpstr>
      <vt:lpstr>Forward and Introduction</vt:lpstr>
      <vt:lpstr>NHS GM Safeguarding Governance Arrangements</vt:lpstr>
      <vt:lpstr>Safeguarding Legislation</vt:lpstr>
      <vt:lpstr>GM Safeguarding Children Partnerships, Adult Safeguarding Boards,  Community Safety Partnerships &amp; Corporate Parenting Boards </vt:lpstr>
      <vt:lpstr>Safeguarding Assurance</vt:lpstr>
      <vt:lpstr>Safeguarding Statutory Reviews </vt:lpstr>
      <vt:lpstr>Learning from Safeguarding Statutory Reviews </vt:lpstr>
      <vt:lpstr>Domestic Abuse</vt:lpstr>
      <vt:lpstr>Serious Violence Duty</vt:lpstr>
      <vt:lpstr>Prevent</vt:lpstr>
      <vt:lpstr>Looked After Children and Care Leavers</vt:lpstr>
      <vt:lpstr>Mental Capacity Act  including Deprivation of Liberty Safeguards (DoLS) &amp; Liberty Protection Safeguards (LPS)</vt:lpstr>
      <vt:lpstr>Child Deaths</vt:lpstr>
      <vt:lpstr>Child Protection Information System</vt:lpstr>
      <vt:lpstr>Modern Day Slavery</vt:lpstr>
      <vt:lpstr>Modern Day Slavery – Learning in Practice </vt:lpstr>
      <vt:lpstr>NHS GM Safeguarding Priorities 2025-26 </vt:lpstr>
      <vt:lpstr>Glossary</vt:lpstr>
      <vt:lpstr>Appendix A –  NHS GM Safeguarding Children Partnerships &amp; Adult Boards  Annual Reports 2023-24 &amp; Multi-Agency Safeguarding Arrangements 2024</vt:lpstr>
      <vt:lpstr>Appendix B – GM Safeguarding Scheme of Delegation 2024</vt:lpstr>
    </vt:vector>
  </TitlesOfParts>
  <Company>NHS Greater Manchester Integrated Care Board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Greater Manchester Safeguarding Annual Report 2024-25</dc:title>
  <dc:subject>GM Safeguarding</dc:subject>
  <dc:creator>NHS Greater Manchester Integrated Care Board</dc:creator>
  <cp:keywords>Safeguarding; Annual Report; Greater Manchester</cp:keywords>
  <cp:lastModifiedBy>HIRST, Natasha (NHS GREATER MANCHESTER INTEGRATED CARE BOARD)</cp:lastModifiedBy>
  <cp:revision>5</cp:revision>
  <cp:lastPrinted>2023-09-24T09:20:46Z</cp:lastPrinted>
  <dcterms:created xsi:type="dcterms:W3CDTF">2022-06-21T14:09:16Z</dcterms:created>
  <dcterms:modified xsi:type="dcterms:W3CDTF">2025-09-22T13:31:30Z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0x010100CE110A42A764254A837B1C37366587EE</vt:lpwstr>
  </property>
  <property fmtid="{D5CDD505-2E9C-101B-9397-08002B2CF9AE}" pid="3" name="MediaServiceImageTags">
    <vt:lpwstr/>
  </property>
</Properties>
</file>